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20"/>
  </p:notesMasterIdLst>
  <p:sldIdLst>
    <p:sldId id="261" r:id="rId2"/>
    <p:sldId id="2218" r:id="rId3"/>
    <p:sldId id="2266" r:id="rId4"/>
    <p:sldId id="2279" r:id="rId5"/>
    <p:sldId id="2276" r:id="rId6"/>
    <p:sldId id="2230" r:id="rId7"/>
    <p:sldId id="2280" r:id="rId8"/>
    <p:sldId id="2288" r:id="rId9"/>
    <p:sldId id="2274" r:id="rId10"/>
    <p:sldId id="2286" r:id="rId11"/>
    <p:sldId id="2281" r:id="rId12"/>
    <p:sldId id="2282" r:id="rId13"/>
    <p:sldId id="2283" r:id="rId14"/>
    <p:sldId id="2284" r:id="rId15"/>
    <p:sldId id="2275" r:id="rId16"/>
    <p:sldId id="2277" r:id="rId17"/>
    <p:sldId id="2278" r:id="rId18"/>
    <p:sldId id="2287"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DINPro-CondBold" panose="020B0604020202020204" charset="0"/>
      <p:regular r:id="rId25"/>
      <p:bold r:id="rId26"/>
      <p:italic r:id="rId27"/>
      <p:boldItalic r:id="rId28"/>
    </p:embeddedFont>
    <p:embeddedFont>
      <p:font typeface="DINPro-CondMedium" panose="020B0604020202020204" charset="0"/>
      <p:regular r:id="rId29"/>
      <p:bold r:id="rId30"/>
      <p:italic r:id="rId31"/>
      <p:boldItalic r:id="rId32"/>
    </p:embeddedFont>
    <p:embeddedFont>
      <p:font typeface="Helvetica Neue" panose="020B0604020202020204" charset="0"/>
      <p:regular r:id="rId33"/>
    </p:embeddedFont>
    <p:embeddedFont>
      <p:font typeface="Zuume" panose="020B0604020202020204" charset="0"/>
      <p:regular r:id="rId34"/>
      <p:bold r:id="rId35"/>
      <p:italic r:id="rId36"/>
      <p:boldItalic r:id="rId37"/>
    </p:embeddedFont>
    <p:embeddedFont>
      <p:font typeface="Zuume Medium" panose="020B0604020202020204" charset="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1"/>
    <a:srgbClr val="FEEE01"/>
    <a:srgbClr val="FFE374"/>
    <a:srgbClr val="FEE401"/>
    <a:srgbClr val="FEAE01"/>
    <a:srgbClr val="FFFF00"/>
    <a:srgbClr val="C4C4C4"/>
    <a:srgbClr val="FFAFCA"/>
    <a:srgbClr val="F0E4B1"/>
    <a:srgbClr val="98D6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93"/>
  </p:normalViewPr>
  <p:slideViewPr>
    <p:cSldViewPr snapToGrid="0" snapToObjects="1">
      <p:cViewPr varScale="1">
        <p:scale>
          <a:sx n="65" d="100"/>
          <a:sy n="65" d="100"/>
        </p:scale>
        <p:origin x="858" y="78"/>
      </p:cViewPr>
      <p:guideLst/>
    </p:cSldViewPr>
  </p:slideViewPr>
  <p:notesTextViewPr>
    <p:cViewPr>
      <p:scale>
        <a:sx n="1" d="1"/>
        <a:sy n="1" d="1"/>
      </p:scale>
      <p:origin x="0" y="0"/>
    </p:cViewPr>
  </p:notesTextViewPr>
  <p:sorterViewPr>
    <p:cViewPr>
      <p:scale>
        <a:sx n="1" d="1"/>
        <a:sy n="1" d="1"/>
      </p:scale>
      <p:origin x="0" y="-550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presProps" Target="presProps.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E3568-9B83-1D46-B202-3717476A5F0C}" type="datetimeFigureOut">
              <a:rPr lang="en-US"/>
              <a:t>6/4/2023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1980AA-73B3-7446-BFDE-97A0DB2FCA92}" type="slidenum">
              <a:r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511505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3" name="Google Shape;32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923680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3" name="Google Shape;32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7480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52464" y="616858"/>
            <a:ext cx="10807699" cy="2734810"/>
          </a:xfrm>
        </p:spPr>
        <p:txBody>
          <a:bodyPr lIns="0" anchor="t"/>
          <a:lstStyle>
            <a:lvl1pPr algn="l">
              <a:lnSpc>
                <a:spcPct val="74000"/>
              </a:lnSpc>
              <a:defRPr sz="13200">
                <a:solidFill>
                  <a:schemeClr val="bg2"/>
                </a:solidFill>
              </a:defRPr>
            </a:lvl1pPr>
          </a:lstStyle>
          <a:p>
            <a:r>
              <a:rPr lang="en-GB"/>
              <a:t>Presentation </a:t>
            </a:r>
            <a:br>
              <a:rPr lang="en-GB"/>
            </a:br>
            <a:r>
              <a:rPr lang="en-GB"/>
              <a:t>Title</a:t>
            </a:r>
          </a:p>
        </p:txBody>
      </p:sp>
      <p:sp>
        <p:nvSpPr>
          <p:cNvPr id="3" name="Subtitle 2"/>
          <p:cNvSpPr>
            <a:spLocks noGrp="1"/>
          </p:cNvSpPr>
          <p:nvPr>
            <p:ph type="subTitle" idx="1" hasCustomPrompt="1"/>
          </p:nvPr>
        </p:nvSpPr>
        <p:spPr>
          <a:xfrm>
            <a:off x="652464" y="3446507"/>
            <a:ext cx="10807699" cy="2106568"/>
          </a:xfrm>
        </p:spPr>
        <p:txBody>
          <a:bodyPr lIns="0">
            <a:noAutofit/>
          </a:bodyPr>
          <a:lstStyle>
            <a:lvl1pPr marL="0" indent="0" algn="l">
              <a:buNone/>
              <a:defRPr sz="7200" b="0" i="1">
                <a:solidFill>
                  <a:schemeClr val="bg2"/>
                </a:solidFill>
                <a:latin typeface="Zuume Medium" panose="00000600000000000000"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SUBTITLE HERE</a:t>
            </a:r>
          </a:p>
        </p:txBody>
      </p:sp>
      <p:sp>
        <p:nvSpPr>
          <p:cNvPr id="4" name="Date Placeholder 3"/>
          <p:cNvSpPr>
            <a:spLocks noGrp="1"/>
          </p:cNvSpPr>
          <p:nvPr>
            <p:ph type="dt" sz="half" idx="10"/>
          </p:nvPr>
        </p:nvSpPr>
        <p:spPr/>
        <p:txBody>
          <a:bodyPr/>
          <a:lstStyle/>
          <a:p>
            <a:fld id="{447830EE-DFF9-9944-8527-EC15750DD89D}" type="datetime6">
              <a:rPr lang="en-US"/>
              <a:t>June 23</a:t>
            </a:fld>
            <a:endParaRPr lang="en-GB"/>
          </a:p>
        </p:txBody>
      </p:sp>
      <p:sp>
        <p:nvSpPr>
          <p:cNvPr id="5" name="Footer Placeholder 4"/>
          <p:cNvSpPr>
            <a:spLocks noGrp="1"/>
          </p:cNvSpPr>
          <p:nvPr>
            <p:ph type="ftr" sz="quarter" idx="11"/>
          </p:nvPr>
        </p:nvSpPr>
        <p:spPr/>
        <p:txBody>
          <a:bodyPr/>
          <a:lstStyle/>
          <a:p>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4E184638-876C-2643-AF13-3DBFDFB2818C}" type="datetime6">
              <a:rPr lang="en-US"/>
              <a:t>June 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a:xfrm>
            <a:off x="8716963" y="6416676"/>
            <a:ext cx="2743200" cy="215900"/>
          </a:xfrm>
          <a:prstGeom prst="rect">
            <a:avLst/>
          </a:prstGeom>
        </p:spPr>
        <p:txBody>
          <a:bodyPr/>
          <a:lstStyle/>
          <a:p>
            <a:fld id="{C392B892-86E7-8941-9422-AC7B82BC576E}" type="slidenum">
              <a:r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9E5956-04FA-AB4B-80A9-32F64E15CFE0}" type="datetime6">
              <a:rPr lang="en-US"/>
              <a:t>June 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a:xfrm>
            <a:off x="8716963" y="6416676"/>
            <a:ext cx="2743200" cy="215900"/>
          </a:xfrm>
          <a:prstGeom prst="rect">
            <a:avLst/>
          </a:prstGeom>
        </p:spPr>
        <p:txBody>
          <a:bodyPr/>
          <a:lstStyle/>
          <a:p>
            <a:fld id="{C392B892-86E7-8941-9422-AC7B82BC576E}" type="slidenum">
              <a:rPr/>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1A88A37-91CE-F148-927A-37A9A1ABC577}" type="datetime6">
              <a:rPr lang="en-US"/>
              <a:t>June 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a:xfrm>
            <a:off x="8716963" y="6416676"/>
            <a:ext cx="2743200" cy="215900"/>
          </a:xfrm>
          <a:prstGeom prst="rect">
            <a:avLst/>
          </a:prstGeom>
        </p:spPr>
        <p:txBody>
          <a:bodyPr/>
          <a:lstStyle/>
          <a:p>
            <a:fld id="{C392B892-86E7-8941-9422-AC7B82BC576E}" type="slidenum">
              <a:rPr/>
              <a:t>‹#›</a:t>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3F8BCD2E-E655-7A4E-82D1-B8AA0DBB950F}" type="datetime6">
              <a:rPr lang="en-US"/>
              <a:t>June 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a:xfrm>
            <a:off x="8716963" y="6416676"/>
            <a:ext cx="2743200" cy="215900"/>
          </a:xfrm>
          <a:prstGeom prst="rect">
            <a:avLst/>
          </a:prstGeom>
        </p:spPr>
        <p:txBody>
          <a:bodyPr/>
          <a:lstStyle/>
          <a:p>
            <a:fld id="{C392B892-86E7-8941-9422-AC7B82BC576E}" type="slidenum">
              <a:rPr/>
              <a:t>‹#›</a:t>
            </a:fld>
            <a:endParaRPr lang="en-GB"/>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5ED12CB2-C5A1-0148-AA3F-12CCF02B3AFF}" type="datetime6">
              <a:rPr lang="en-US"/>
              <a:t>June 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a:xfrm>
            <a:off x="8716963" y="6416676"/>
            <a:ext cx="2743200" cy="215900"/>
          </a:xfrm>
          <a:prstGeom prst="rect">
            <a:avLst/>
          </a:prstGeom>
        </p:spPr>
        <p:txBody>
          <a:bodyPr/>
          <a:lstStyle/>
          <a:p>
            <a:fld id="{C392B892-86E7-8941-9422-AC7B82BC576E}" type="slidenum">
              <a:rPr/>
              <a:t>‹#›</a:t>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3"/>
        <p:cNvGrpSpPr/>
        <p:nvPr/>
      </p:nvGrpSpPr>
      <p:grpSpPr>
        <a:xfrm>
          <a:off x="0" y="0"/>
          <a:ext cx="0" cy="0"/>
          <a:chOff x="0" y="0"/>
          <a:chExt cx="0" cy="0"/>
        </a:xfrm>
      </p:grpSpPr>
      <p:sp>
        <p:nvSpPr>
          <p:cNvPr id="14" name="Google Shape;14;p27"/>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865"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5" name="Google Shape;15;p27"/>
          <p:cNvSpPr txBox="1">
            <a:spLocks noGrp="1"/>
          </p:cNvSpPr>
          <p:nvPr>
            <p:ph type="title"/>
          </p:nvPr>
        </p:nvSpPr>
        <p:spPr>
          <a:xfrm>
            <a:off x="354000" y="1644233"/>
            <a:ext cx="5393600" cy="1976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5600"/>
            </a:lvl1pPr>
            <a:lvl2pPr lvl="1" algn="ctr">
              <a:lnSpc>
                <a:spcPct val="100000"/>
              </a:lnSpc>
              <a:spcBef>
                <a:spcPts val="0"/>
              </a:spcBef>
              <a:spcAft>
                <a:spcPts val="0"/>
              </a:spcAft>
              <a:buSzPts val="4200"/>
              <a:buNone/>
              <a:defRPr sz="5600"/>
            </a:lvl2pPr>
            <a:lvl3pPr lvl="2" algn="ctr">
              <a:lnSpc>
                <a:spcPct val="100000"/>
              </a:lnSpc>
              <a:spcBef>
                <a:spcPts val="0"/>
              </a:spcBef>
              <a:spcAft>
                <a:spcPts val="0"/>
              </a:spcAft>
              <a:buSzPts val="4200"/>
              <a:buNone/>
              <a:defRPr sz="5600"/>
            </a:lvl3pPr>
            <a:lvl4pPr lvl="3" algn="ctr">
              <a:lnSpc>
                <a:spcPct val="100000"/>
              </a:lnSpc>
              <a:spcBef>
                <a:spcPts val="0"/>
              </a:spcBef>
              <a:spcAft>
                <a:spcPts val="0"/>
              </a:spcAft>
              <a:buSzPts val="4200"/>
              <a:buNone/>
              <a:defRPr sz="5600"/>
            </a:lvl4pPr>
            <a:lvl5pPr lvl="4" algn="ctr">
              <a:lnSpc>
                <a:spcPct val="100000"/>
              </a:lnSpc>
              <a:spcBef>
                <a:spcPts val="0"/>
              </a:spcBef>
              <a:spcAft>
                <a:spcPts val="0"/>
              </a:spcAft>
              <a:buSzPts val="4200"/>
              <a:buNone/>
              <a:defRPr sz="5600"/>
            </a:lvl5pPr>
            <a:lvl6pPr lvl="5" algn="ctr">
              <a:lnSpc>
                <a:spcPct val="100000"/>
              </a:lnSpc>
              <a:spcBef>
                <a:spcPts val="0"/>
              </a:spcBef>
              <a:spcAft>
                <a:spcPts val="0"/>
              </a:spcAft>
              <a:buSzPts val="4200"/>
              <a:buNone/>
              <a:defRPr sz="5600"/>
            </a:lvl6pPr>
            <a:lvl7pPr lvl="6" algn="ctr">
              <a:lnSpc>
                <a:spcPct val="100000"/>
              </a:lnSpc>
              <a:spcBef>
                <a:spcPts val="0"/>
              </a:spcBef>
              <a:spcAft>
                <a:spcPts val="0"/>
              </a:spcAft>
              <a:buSzPts val="4200"/>
              <a:buNone/>
              <a:defRPr sz="5600"/>
            </a:lvl7pPr>
            <a:lvl8pPr lvl="7" algn="ctr">
              <a:lnSpc>
                <a:spcPct val="100000"/>
              </a:lnSpc>
              <a:spcBef>
                <a:spcPts val="0"/>
              </a:spcBef>
              <a:spcAft>
                <a:spcPts val="0"/>
              </a:spcAft>
              <a:buSzPts val="4200"/>
              <a:buNone/>
              <a:defRPr sz="5600"/>
            </a:lvl8pPr>
            <a:lvl9pPr lvl="8" algn="ctr">
              <a:lnSpc>
                <a:spcPct val="100000"/>
              </a:lnSpc>
              <a:spcBef>
                <a:spcPts val="0"/>
              </a:spcBef>
              <a:spcAft>
                <a:spcPts val="0"/>
              </a:spcAft>
              <a:buSzPts val="4200"/>
              <a:buNone/>
              <a:defRPr sz="5600"/>
            </a:lvl9pPr>
          </a:lstStyle>
          <a:p>
            <a:endParaRPr/>
          </a:p>
        </p:txBody>
      </p:sp>
      <p:sp>
        <p:nvSpPr>
          <p:cNvPr id="16" name="Google Shape;16;p27"/>
          <p:cNvSpPr txBox="1">
            <a:spLocks noGrp="1"/>
          </p:cNvSpPr>
          <p:nvPr>
            <p:ph type="subTitle" idx="1"/>
          </p:nvPr>
        </p:nvSpPr>
        <p:spPr>
          <a:xfrm>
            <a:off x="354000" y="3737433"/>
            <a:ext cx="5393600" cy="164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17" name="Google Shape;17;p27"/>
          <p:cNvSpPr txBox="1">
            <a:spLocks noGrp="1"/>
          </p:cNvSpPr>
          <p:nvPr>
            <p:ph type="body" idx="2"/>
          </p:nvPr>
        </p:nvSpPr>
        <p:spPr>
          <a:xfrm>
            <a:off x="6586000" y="965433"/>
            <a:ext cx="5116000" cy="4926800"/>
          </a:xfrm>
          <a:prstGeom prst="rect">
            <a:avLst/>
          </a:prstGeom>
          <a:noFill/>
          <a:ln>
            <a:noFill/>
          </a:ln>
        </p:spPr>
        <p:txBody>
          <a:bodyPr spcFirstLastPara="1" wrap="square" lIns="91425" tIns="91425" rIns="91425" bIns="91425" anchor="ctr" anchorCtr="0">
            <a:noAutofit/>
          </a:bodyPr>
          <a:lstStyle>
            <a:lvl1pPr marL="609600" lvl="0" indent="-457200" algn="l">
              <a:lnSpc>
                <a:spcPct val="115000"/>
              </a:lnSpc>
              <a:spcBef>
                <a:spcPts val="0"/>
              </a:spcBef>
              <a:spcAft>
                <a:spcPts val="0"/>
              </a:spcAft>
              <a:buSzPts val="1800"/>
              <a:buChar char="●"/>
              <a:defRPr/>
            </a:lvl1pPr>
            <a:lvl2pPr marL="1219200" lvl="1" indent="-423545" algn="l">
              <a:lnSpc>
                <a:spcPct val="115000"/>
              </a:lnSpc>
              <a:spcBef>
                <a:spcPts val="2135"/>
              </a:spcBef>
              <a:spcAft>
                <a:spcPts val="0"/>
              </a:spcAft>
              <a:buSzPts val="1400"/>
              <a:buChar char="○"/>
              <a:defRPr/>
            </a:lvl2pPr>
            <a:lvl3pPr marL="1828800" lvl="2" indent="-423545" algn="l">
              <a:lnSpc>
                <a:spcPct val="115000"/>
              </a:lnSpc>
              <a:spcBef>
                <a:spcPts val="2135"/>
              </a:spcBef>
              <a:spcAft>
                <a:spcPts val="0"/>
              </a:spcAft>
              <a:buSzPts val="1400"/>
              <a:buChar char="■"/>
              <a:defRPr/>
            </a:lvl3pPr>
            <a:lvl4pPr marL="2438400" lvl="3" indent="-423545" algn="l">
              <a:lnSpc>
                <a:spcPct val="115000"/>
              </a:lnSpc>
              <a:spcBef>
                <a:spcPts val="2135"/>
              </a:spcBef>
              <a:spcAft>
                <a:spcPts val="0"/>
              </a:spcAft>
              <a:buSzPts val="1400"/>
              <a:buChar char="●"/>
              <a:defRPr/>
            </a:lvl4pPr>
            <a:lvl5pPr marL="3048000" lvl="4" indent="-423545" algn="l">
              <a:lnSpc>
                <a:spcPct val="115000"/>
              </a:lnSpc>
              <a:spcBef>
                <a:spcPts val="2135"/>
              </a:spcBef>
              <a:spcAft>
                <a:spcPts val="0"/>
              </a:spcAft>
              <a:buSzPts val="1400"/>
              <a:buChar char="○"/>
              <a:defRPr/>
            </a:lvl5pPr>
            <a:lvl6pPr marL="3657600" lvl="5" indent="-423545" algn="l">
              <a:lnSpc>
                <a:spcPct val="115000"/>
              </a:lnSpc>
              <a:spcBef>
                <a:spcPts val="2135"/>
              </a:spcBef>
              <a:spcAft>
                <a:spcPts val="0"/>
              </a:spcAft>
              <a:buSzPts val="1400"/>
              <a:buChar char="■"/>
              <a:defRPr/>
            </a:lvl6pPr>
            <a:lvl7pPr marL="4267200" lvl="6" indent="-423545" algn="l">
              <a:lnSpc>
                <a:spcPct val="115000"/>
              </a:lnSpc>
              <a:spcBef>
                <a:spcPts val="2135"/>
              </a:spcBef>
              <a:spcAft>
                <a:spcPts val="0"/>
              </a:spcAft>
              <a:buSzPts val="1400"/>
              <a:buChar char="●"/>
              <a:defRPr/>
            </a:lvl7pPr>
            <a:lvl8pPr marL="4876800" lvl="7" indent="-423545" algn="l">
              <a:lnSpc>
                <a:spcPct val="115000"/>
              </a:lnSpc>
              <a:spcBef>
                <a:spcPts val="2135"/>
              </a:spcBef>
              <a:spcAft>
                <a:spcPts val="0"/>
              </a:spcAft>
              <a:buSzPts val="1400"/>
              <a:buChar char="○"/>
              <a:defRPr/>
            </a:lvl8pPr>
            <a:lvl9pPr marL="5486400" lvl="8" indent="-423545" algn="l">
              <a:lnSpc>
                <a:spcPct val="115000"/>
              </a:lnSpc>
              <a:spcBef>
                <a:spcPts val="2135"/>
              </a:spcBef>
              <a:spcAft>
                <a:spcPts val="2135"/>
              </a:spcAft>
              <a:buSzPts val="1400"/>
              <a:buChar char="■"/>
              <a:defRPr/>
            </a:lvl9pPr>
          </a:lstStyle>
          <a:p>
            <a:endParaRPr/>
          </a:p>
        </p:txBody>
      </p:sp>
      <p:sp>
        <p:nvSpPr>
          <p:cNvPr id="18" name="Google Shape;18;p2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335"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335"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335"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335"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335"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335"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335"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335"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335"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GB" smtClean="0"/>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ntent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99221" y="477117"/>
            <a:ext cx="10760942" cy="994226"/>
          </a:xfrm>
        </p:spPr>
        <p:txBody>
          <a:bodyPr lIns="0" rIns="90000"/>
          <a:lstStyle>
            <a:lvl1pPr>
              <a:defRPr sz="6800">
                <a:solidFill>
                  <a:schemeClr val="tx2"/>
                </a:solidFill>
              </a:defRPr>
            </a:lvl1pPr>
          </a:lstStyle>
          <a:p>
            <a:r>
              <a:rPr lang="en-GB"/>
              <a:t>CONTENTS</a:t>
            </a:r>
          </a:p>
        </p:txBody>
      </p:sp>
      <p:sp>
        <p:nvSpPr>
          <p:cNvPr id="3" name="Content Placeholder 2"/>
          <p:cNvSpPr>
            <a:spLocks noGrp="1"/>
          </p:cNvSpPr>
          <p:nvPr>
            <p:ph idx="1" hasCustomPrompt="1"/>
          </p:nvPr>
        </p:nvSpPr>
        <p:spPr>
          <a:xfrm>
            <a:off x="695324" y="2352023"/>
            <a:ext cx="10764839" cy="2972151"/>
          </a:xfrm>
        </p:spPr>
        <p:txBody>
          <a:bodyPr lIns="0" numCol="3" anchor="t">
            <a:normAutofit/>
          </a:bodyPr>
          <a:lstStyle>
            <a:lvl1pPr marL="0" indent="0">
              <a:lnSpc>
                <a:spcPct val="100000"/>
              </a:lnSpc>
              <a:buNone/>
              <a:defRPr sz="2400">
                <a:solidFill>
                  <a:schemeClr val="tx2"/>
                </a:solidFill>
              </a:defRPr>
            </a:lvl1pPr>
            <a:lvl2pPr marL="457200" indent="0">
              <a:lnSpc>
                <a:spcPct val="100000"/>
              </a:lnSpc>
              <a:buNone/>
              <a:defRPr sz="2000">
                <a:solidFill>
                  <a:schemeClr val="tx2"/>
                </a:solidFill>
              </a:defRPr>
            </a:lvl2pPr>
            <a:lvl3pPr marL="914400" indent="0">
              <a:lnSpc>
                <a:spcPct val="100000"/>
              </a:lnSpc>
              <a:buNone/>
              <a:defRPr sz="1800">
                <a:solidFill>
                  <a:schemeClr val="tx2"/>
                </a:solidFill>
              </a:defRPr>
            </a:lvl3pPr>
            <a:lvl4pPr marL="1371600" indent="0">
              <a:lnSpc>
                <a:spcPct val="100000"/>
              </a:lnSpc>
              <a:buNone/>
              <a:defRPr sz="1600">
                <a:solidFill>
                  <a:schemeClr val="tx2"/>
                </a:solidFill>
              </a:defRPr>
            </a:lvl4pPr>
            <a:lvl5pPr marL="1828800" indent="0">
              <a:lnSpc>
                <a:spcPct val="100000"/>
              </a:lnSpc>
              <a:buNone/>
              <a:defRPr sz="160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lvl1pPr>
              <a:defRPr>
                <a:solidFill>
                  <a:schemeClr val="tx2"/>
                </a:solidFill>
              </a:defRPr>
            </a:lvl1pPr>
          </a:lstStyle>
          <a:p>
            <a:fld id="{AE3BD513-437C-F647-A62B-3115B568BFB0}" type="datetime6">
              <a:rPr lang="en-ZA"/>
              <a:t>June 23</a:t>
            </a:fld>
            <a:endParaRPr lang="en-GB"/>
          </a:p>
        </p:txBody>
      </p:sp>
      <p:sp>
        <p:nvSpPr>
          <p:cNvPr id="5" name="Footer Placeholder 4"/>
          <p:cNvSpPr>
            <a:spLocks noGrp="1"/>
          </p:cNvSpPr>
          <p:nvPr>
            <p:ph type="ftr" sz="quarter" idx="11"/>
          </p:nvPr>
        </p:nvSpPr>
        <p:spPr/>
        <p:txBody>
          <a:bodyPr/>
          <a:lstStyle/>
          <a:p>
            <a:endParaRPr lang="en-GB"/>
          </a:p>
        </p:txBody>
      </p:sp>
      <p:pic>
        <p:nvPicPr>
          <p:cNvPr id="9" name="Picture 8"/>
          <p:cNvPicPr>
            <a:picLocks noChangeAspect="1"/>
          </p:cNvPicPr>
          <p:nvPr userDrawn="1"/>
        </p:nvPicPr>
        <p:blipFill>
          <a:blip r:embed="rId2" cstate="screen"/>
          <a:srcRect/>
          <a:stretch>
            <a:fillRect/>
          </a:stretch>
        </p:blipFill>
        <p:spPr>
          <a:xfrm>
            <a:off x="590832" y="5914374"/>
            <a:ext cx="1307246" cy="734751"/>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Long Headlines an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3346" y="2518064"/>
            <a:ext cx="10776817" cy="1600200"/>
          </a:xfrm>
        </p:spPr>
        <p:txBody>
          <a:bodyPr lIns="0" anchor="t">
            <a:noAutofit/>
          </a:bodyPr>
          <a:lstStyle>
            <a:lvl1pPr>
              <a:lnSpc>
                <a:spcPct val="74000"/>
              </a:lnSpc>
              <a:defRPr sz="5300">
                <a:solidFill>
                  <a:schemeClr val="bg2"/>
                </a:solidFill>
              </a:defRPr>
            </a:lvl1pPr>
          </a:lstStyle>
          <a:p>
            <a:r>
              <a:rPr lang="en-GB"/>
              <a:t>LONG HEADLINES</a:t>
            </a:r>
            <a:br>
              <a:rPr lang="en-GB"/>
            </a:br>
            <a:r>
              <a:rPr lang="en-GB"/>
              <a:t>can be placed</a:t>
            </a:r>
          </a:p>
        </p:txBody>
      </p:sp>
      <p:sp>
        <p:nvSpPr>
          <p:cNvPr id="3" name="Content Placeholder 2"/>
          <p:cNvSpPr>
            <a:spLocks noGrp="1"/>
          </p:cNvSpPr>
          <p:nvPr>
            <p:ph idx="1" hasCustomPrompt="1"/>
          </p:nvPr>
        </p:nvSpPr>
        <p:spPr>
          <a:xfrm>
            <a:off x="683346" y="4029097"/>
            <a:ext cx="5713412" cy="1720540"/>
          </a:xfrm>
        </p:spPr>
        <p:txBody>
          <a:bodyPr wrap="square" lIns="0" rIns="0" anchor="t">
            <a:noAutofit/>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defRPr sz="1200"/>
            </a:lvl1pPr>
            <a:lvl2pPr marL="457200" indent="0">
              <a:lnSpc>
                <a:spcPct val="100000"/>
              </a:lnSpc>
              <a:buNone/>
              <a:defRPr sz="1200"/>
            </a:lvl2pPr>
            <a:lvl3pPr marL="914400" indent="0">
              <a:lnSpc>
                <a:spcPct val="100000"/>
              </a:lnSpc>
              <a:buNone/>
              <a:defRPr sz="1200"/>
            </a:lvl3pPr>
            <a:lvl4pPr marL="1371600" indent="0">
              <a:lnSpc>
                <a:spcPct val="100000"/>
              </a:lnSpc>
              <a:buNone/>
              <a:defRPr sz="1200"/>
            </a:lvl4pPr>
            <a:lvl5pPr marL="1828800" indent="0">
              <a:lnSpc>
                <a:spcPct val="100000"/>
              </a:lnSpc>
              <a:buNone/>
              <a:defRPr sz="1200"/>
            </a:lvl5pPr>
            <a:lvl6pPr>
              <a:defRPr sz="2000"/>
            </a:lvl6pPr>
            <a:lvl7pPr>
              <a:defRPr sz="2000"/>
            </a:lvl7pPr>
            <a:lvl8pPr>
              <a:defRPr sz="2000"/>
            </a:lvl8pPr>
            <a:lvl9pPr>
              <a:defRPr sz="2000"/>
            </a:lvl9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a:pPr>
            <a:r>
              <a:rPr lang="en-GB" dirty="0"/>
              <a:t>Body copy ca be placed in a sentence here. Lorem ipsum dolor sit amet, consectetuer adipiscing elit. Maecenas porttitor congue massa. Fusce posuere, magna sed pulvinar ultricies, purus lectus malesuada libero, sit amet commodo magna eros quis urna. Lorem ipsum dolor sit amet, consectetuer adipiscing elit. Maecenas porttitor congue massa. Fusce posuere, magna sed pulvinar ultricies, purus lectus malesuada libero, sit amet commodo magna eros quis urna. Lorem ipsum dolor sit amet, consectetuer adipiscing elit. Maecenas porttitor congue massa. Fusce posuere, magna sed pulvinar ultricies, purus lectus malesuada libero, sit amet commodo magna eros quis urna.</a:t>
            </a:r>
          </a:p>
          <a:p>
            <a:pPr lvl="0"/>
            <a:endParaRPr lang="en-GB" dirty="0"/>
          </a:p>
          <a:p>
            <a:pPr lvl="0"/>
            <a:endParaRPr lang="en-GB" dirty="0"/>
          </a:p>
        </p:txBody>
      </p:sp>
      <p:sp>
        <p:nvSpPr>
          <p:cNvPr id="4" name="Text Placeholder 3"/>
          <p:cNvSpPr>
            <a:spLocks noGrp="1"/>
          </p:cNvSpPr>
          <p:nvPr>
            <p:ph type="body" sz="half" idx="2" hasCustomPrompt="1"/>
          </p:nvPr>
        </p:nvSpPr>
        <p:spPr>
          <a:xfrm>
            <a:off x="683346" y="3666662"/>
            <a:ext cx="10776817" cy="448138"/>
          </a:xfrm>
        </p:spPr>
        <p:txBody>
          <a:bodyPr lIns="0">
            <a:noAutofit/>
          </a:bodyPr>
          <a:lstStyle>
            <a:lvl1pPr marL="0" indent="0">
              <a:buNone/>
              <a:defRPr sz="2600" b="0" i="1">
                <a:solidFill>
                  <a:schemeClr val="bg2"/>
                </a:solidFill>
                <a:latin typeface="Zuume Medium" panose="00000600000000000000" pitchFamily="2" charset="77"/>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HERE</a:t>
            </a:r>
          </a:p>
        </p:txBody>
      </p:sp>
      <p:sp>
        <p:nvSpPr>
          <p:cNvPr id="5" name="Date Placeholder 4"/>
          <p:cNvSpPr>
            <a:spLocks noGrp="1"/>
          </p:cNvSpPr>
          <p:nvPr>
            <p:ph type="dt" sz="half" idx="10"/>
          </p:nvPr>
        </p:nvSpPr>
        <p:spPr/>
        <p:txBody>
          <a:bodyPr/>
          <a:lstStyle/>
          <a:p>
            <a:fld id="{0A57FD96-AF50-D545-8E11-82F8B5A6CDD0}" type="datetime6">
              <a:rPr lang="en-US"/>
              <a:t>June 23</a:t>
            </a:fld>
            <a:endParaRPr lang="en-GB"/>
          </a:p>
        </p:txBody>
      </p:sp>
      <p:sp>
        <p:nvSpPr>
          <p:cNvPr id="6" name="Footer Placeholder 5"/>
          <p:cNvSpPr>
            <a:spLocks noGrp="1"/>
          </p:cNvSpPr>
          <p:nvPr>
            <p:ph type="ftr" sz="quarter" idx="11"/>
          </p:nvPr>
        </p:nvSpPr>
        <p:spPr/>
        <p:txBody>
          <a:bodyPr/>
          <a:lstStyle/>
          <a:p>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ort Headlines, Body Copy, Image">
    <p:spTree>
      <p:nvGrpSpPr>
        <p:cNvPr id="1" name=""/>
        <p:cNvGrpSpPr/>
        <p:nvPr/>
      </p:nvGrpSpPr>
      <p:grpSpPr>
        <a:xfrm>
          <a:off x="0" y="0"/>
          <a:ext cx="0" cy="0"/>
          <a:chOff x="0" y="0"/>
          <a:chExt cx="0" cy="0"/>
        </a:xfrm>
      </p:grpSpPr>
      <p:sp>
        <p:nvSpPr>
          <p:cNvPr id="10" name="Picture Placeholder 9"/>
          <p:cNvSpPr>
            <a:spLocks noGrp="1"/>
          </p:cNvSpPr>
          <p:nvPr>
            <p:ph type="pic" sz="quarter" idx="12" hasCustomPrompt="1"/>
          </p:nvPr>
        </p:nvSpPr>
        <p:spPr>
          <a:xfrm>
            <a:off x="5664200" y="0"/>
            <a:ext cx="6527800" cy="6858000"/>
          </a:xfrm>
        </p:spPr>
        <p:txBody>
          <a:bodyPr tIns="756000" anchor="t"/>
          <a:lstStyle>
            <a:lvl1pPr marL="0" indent="0" algn="ctr">
              <a:buNone/>
              <a:defRPr>
                <a:solidFill>
                  <a:schemeClr val="bg2"/>
                </a:solidFill>
              </a:defRPr>
            </a:lvl1pPr>
          </a:lstStyle>
          <a:p>
            <a:r>
              <a:rPr lang="en-US" dirty="0"/>
              <a:t>Place picture here</a:t>
            </a:r>
          </a:p>
        </p:txBody>
      </p:sp>
      <p:sp>
        <p:nvSpPr>
          <p:cNvPr id="2" name="Title 1"/>
          <p:cNvSpPr>
            <a:spLocks noGrp="1"/>
          </p:cNvSpPr>
          <p:nvPr>
            <p:ph type="title" hasCustomPrompt="1"/>
          </p:nvPr>
        </p:nvSpPr>
        <p:spPr>
          <a:xfrm>
            <a:off x="683347" y="2296391"/>
            <a:ext cx="4225204" cy="1600200"/>
          </a:xfrm>
        </p:spPr>
        <p:txBody>
          <a:bodyPr lIns="0" anchor="t">
            <a:noAutofit/>
          </a:bodyPr>
          <a:lstStyle>
            <a:lvl1pPr>
              <a:lnSpc>
                <a:spcPct val="74000"/>
              </a:lnSpc>
              <a:defRPr sz="5300">
                <a:solidFill>
                  <a:schemeClr val="bg2"/>
                </a:solidFill>
              </a:defRPr>
            </a:lvl1pPr>
          </a:lstStyle>
          <a:p>
            <a:r>
              <a:rPr lang="en-GB"/>
              <a:t>Short HEADLINES</a:t>
            </a:r>
            <a:br>
              <a:rPr lang="en-GB"/>
            </a:br>
            <a:r>
              <a:rPr lang="en-GB"/>
              <a:t>can be placed</a:t>
            </a:r>
          </a:p>
        </p:txBody>
      </p:sp>
      <p:sp>
        <p:nvSpPr>
          <p:cNvPr id="3" name="Content Placeholder 2"/>
          <p:cNvSpPr>
            <a:spLocks noGrp="1"/>
          </p:cNvSpPr>
          <p:nvPr>
            <p:ph idx="1" hasCustomPrompt="1"/>
          </p:nvPr>
        </p:nvSpPr>
        <p:spPr>
          <a:xfrm>
            <a:off x="683346" y="3807424"/>
            <a:ext cx="4225204" cy="1720540"/>
          </a:xfrm>
        </p:spPr>
        <p:txBody>
          <a:bodyPr wrap="square" lIns="0" rIns="0" anchor="t">
            <a:noAutofit/>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defRPr sz="1200"/>
            </a:lvl1pPr>
            <a:lvl2pPr marL="457200" indent="0">
              <a:lnSpc>
                <a:spcPct val="100000"/>
              </a:lnSpc>
              <a:buNone/>
              <a:defRPr sz="1200"/>
            </a:lvl2pPr>
            <a:lvl3pPr marL="914400" indent="0">
              <a:lnSpc>
                <a:spcPct val="100000"/>
              </a:lnSpc>
              <a:buNone/>
              <a:defRPr sz="1200"/>
            </a:lvl3pPr>
            <a:lvl4pPr marL="1371600" indent="0">
              <a:lnSpc>
                <a:spcPct val="100000"/>
              </a:lnSpc>
              <a:buNone/>
              <a:defRPr sz="1200"/>
            </a:lvl4pPr>
            <a:lvl5pPr marL="1828800" indent="0">
              <a:lnSpc>
                <a:spcPct val="100000"/>
              </a:lnSpc>
              <a:buNone/>
              <a:defRPr sz="1200"/>
            </a:lvl5pPr>
            <a:lvl6pPr>
              <a:defRPr sz="2000"/>
            </a:lvl6pPr>
            <a:lvl7pPr>
              <a:defRPr sz="2000"/>
            </a:lvl7pPr>
            <a:lvl8pPr>
              <a:defRPr sz="2000"/>
            </a:lvl8pPr>
            <a:lvl9pPr>
              <a:defRPr sz="2000"/>
            </a:lvl9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a:pPr>
            <a:r>
              <a:rPr lang="en-GB" dirty="0"/>
              <a:t>Body copy ca be placed in a sentence here. Lorem ipsum dolor sit amet, consectetuer adipiscing elit. Maecenas porttitor congue massa. Fusce posuere, magna sed pulvinar ultricies, purus lectus malesuada libero, sit amet commodo magna eros quis urna. Lorem ipsum dolor sit amet, consectetuer adipiscing elit. Maecenas porttitor congue massa. Fusce posuere, magna sed pulvinar ultricies, purus lectus malesuada libero, sit amet commodo magna eros quis urna. Lorem ipsum dolor sit amet, consectetuer adipiscing elit. Maecenas porttitor congue massa. Fusce posuere, magna sed pulvinar ultricies, purus lectus malesuada libero, sit amet commodo magna eros quis urna.</a:t>
            </a:r>
          </a:p>
          <a:p>
            <a:pPr lvl="0"/>
            <a:endParaRPr lang="en-GB" dirty="0"/>
          </a:p>
          <a:p>
            <a:pPr lvl="0"/>
            <a:endParaRPr lang="en-GB" dirty="0"/>
          </a:p>
        </p:txBody>
      </p:sp>
      <p:sp>
        <p:nvSpPr>
          <p:cNvPr id="4" name="Text Placeholder 3"/>
          <p:cNvSpPr>
            <a:spLocks noGrp="1"/>
          </p:cNvSpPr>
          <p:nvPr>
            <p:ph type="body" sz="half" idx="2" hasCustomPrompt="1"/>
          </p:nvPr>
        </p:nvSpPr>
        <p:spPr>
          <a:xfrm>
            <a:off x="683347" y="3444989"/>
            <a:ext cx="4225204" cy="448138"/>
          </a:xfrm>
        </p:spPr>
        <p:txBody>
          <a:bodyPr lIns="0">
            <a:noAutofit/>
          </a:bodyPr>
          <a:lstStyle>
            <a:lvl1pPr marL="0" indent="0">
              <a:buNone/>
              <a:defRPr sz="2600" b="0" i="1">
                <a:solidFill>
                  <a:schemeClr val="bg2"/>
                </a:solidFill>
                <a:latin typeface="Zuume Medium" panose="00000600000000000000" pitchFamily="2" charset="77"/>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HERE</a:t>
            </a:r>
          </a:p>
        </p:txBody>
      </p:sp>
      <p:sp>
        <p:nvSpPr>
          <p:cNvPr id="5" name="Date Placeholder 4"/>
          <p:cNvSpPr>
            <a:spLocks noGrp="1"/>
          </p:cNvSpPr>
          <p:nvPr>
            <p:ph type="dt" sz="half" idx="10"/>
          </p:nvPr>
        </p:nvSpPr>
        <p:spPr/>
        <p:txBody>
          <a:bodyPr/>
          <a:lstStyle>
            <a:lvl1pPr>
              <a:defRPr>
                <a:solidFill>
                  <a:schemeClr val="tx2"/>
                </a:solidFill>
              </a:defRPr>
            </a:lvl1pPr>
          </a:lstStyle>
          <a:p>
            <a:fld id="{0A57FD96-AF50-D545-8E11-82F8B5A6CDD0}" type="datetime6">
              <a:rPr lang="en-ZA"/>
              <a:t>June 23</a:t>
            </a:fld>
            <a:endParaRPr lang="en-ZA"/>
          </a:p>
        </p:txBody>
      </p:sp>
      <p:sp>
        <p:nvSpPr>
          <p:cNvPr id="6" name="Footer Placeholder 5"/>
          <p:cNvSpPr>
            <a:spLocks noGrp="1"/>
          </p:cNvSpPr>
          <p:nvPr>
            <p:ph type="ftr" sz="quarter" idx="11"/>
          </p:nvPr>
        </p:nvSpPr>
        <p:spPr/>
        <p:txBody>
          <a:bodyPr/>
          <a:lstStyle/>
          <a:p>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3" name="Rectangle 12"/>
          <p:cNvSpPr/>
          <p:nvPr userDrawn="1"/>
        </p:nvSpPr>
        <p:spPr>
          <a:xfrm>
            <a:off x="457200" y="6054436"/>
            <a:ext cx="1953491" cy="6373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p:cNvSpPr>
            <a:spLocks noGrp="1"/>
          </p:cNvSpPr>
          <p:nvPr>
            <p:ph type="ftr" sz="quarter" idx="11"/>
          </p:nvPr>
        </p:nvSpPr>
        <p:spPr/>
        <p:txBody>
          <a:bodyPr/>
          <a:lstStyle/>
          <a:p>
            <a:endParaRPr lang="en-GB"/>
          </a:p>
        </p:txBody>
      </p:sp>
      <p:sp>
        <p:nvSpPr>
          <p:cNvPr id="6" name="Picture Placeholder 5"/>
          <p:cNvSpPr>
            <a:spLocks noGrp="1"/>
          </p:cNvSpPr>
          <p:nvPr>
            <p:ph type="pic" sz="quarter" idx="12"/>
          </p:nvPr>
        </p:nvSpPr>
        <p:spPr>
          <a:xfrm>
            <a:off x="695325" y="1627619"/>
            <a:ext cx="3283384" cy="2093192"/>
          </a:xfrm>
        </p:spPr>
        <p:txBody>
          <a:bodyPr/>
          <a:lstStyle/>
          <a:p>
            <a:endParaRPr lang="en-US"/>
          </a:p>
        </p:txBody>
      </p:sp>
      <p:sp>
        <p:nvSpPr>
          <p:cNvPr id="7" name="Picture Placeholder 5"/>
          <p:cNvSpPr>
            <a:spLocks noGrp="1"/>
          </p:cNvSpPr>
          <p:nvPr>
            <p:ph type="pic" sz="quarter" idx="13"/>
          </p:nvPr>
        </p:nvSpPr>
        <p:spPr>
          <a:xfrm>
            <a:off x="4436052" y="1627619"/>
            <a:ext cx="3283384" cy="2093192"/>
          </a:xfrm>
        </p:spPr>
        <p:txBody>
          <a:bodyPr/>
          <a:lstStyle/>
          <a:p>
            <a:endParaRPr lang="en-US"/>
          </a:p>
        </p:txBody>
      </p:sp>
      <p:sp>
        <p:nvSpPr>
          <p:cNvPr id="8" name="Picture Placeholder 5"/>
          <p:cNvSpPr>
            <a:spLocks noGrp="1"/>
          </p:cNvSpPr>
          <p:nvPr>
            <p:ph type="pic" sz="quarter" idx="14"/>
          </p:nvPr>
        </p:nvSpPr>
        <p:spPr>
          <a:xfrm>
            <a:off x="8176780" y="1627619"/>
            <a:ext cx="3283384" cy="2093192"/>
          </a:xfrm>
        </p:spPr>
        <p:txBody>
          <a:bodyPr/>
          <a:lstStyle/>
          <a:p>
            <a:endParaRPr lang="en-US"/>
          </a:p>
        </p:txBody>
      </p:sp>
      <p:sp>
        <p:nvSpPr>
          <p:cNvPr id="9" name="Picture Placeholder 5"/>
          <p:cNvSpPr>
            <a:spLocks noGrp="1"/>
          </p:cNvSpPr>
          <p:nvPr>
            <p:ph type="pic" sz="quarter" idx="15"/>
          </p:nvPr>
        </p:nvSpPr>
        <p:spPr>
          <a:xfrm>
            <a:off x="695325" y="4107583"/>
            <a:ext cx="3283384" cy="2093192"/>
          </a:xfrm>
        </p:spPr>
        <p:txBody>
          <a:bodyPr/>
          <a:lstStyle/>
          <a:p>
            <a:endParaRPr lang="en-US"/>
          </a:p>
        </p:txBody>
      </p:sp>
      <p:sp>
        <p:nvSpPr>
          <p:cNvPr id="10" name="Picture Placeholder 5"/>
          <p:cNvSpPr>
            <a:spLocks noGrp="1"/>
          </p:cNvSpPr>
          <p:nvPr>
            <p:ph type="pic" sz="quarter" idx="16"/>
          </p:nvPr>
        </p:nvSpPr>
        <p:spPr>
          <a:xfrm>
            <a:off x="4436052" y="4107583"/>
            <a:ext cx="3283384" cy="2093192"/>
          </a:xfrm>
        </p:spPr>
        <p:txBody>
          <a:bodyPr/>
          <a:lstStyle/>
          <a:p>
            <a:endParaRPr lang="en-US"/>
          </a:p>
        </p:txBody>
      </p:sp>
      <p:sp>
        <p:nvSpPr>
          <p:cNvPr id="11" name="Picture Placeholder 5"/>
          <p:cNvSpPr>
            <a:spLocks noGrp="1"/>
          </p:cNvSpPr>
          <p:nvPr>
            <p:ph type="pic" sz="quarter" idx="17"/>
          </p:nvPr>
        </p:nvSpPr>
        <p:spPr>
          <a:xfrm>
            <a:off x="8176780" y="4107583"/>
            <a:ext cx="3283384" cy="2093192"/>
          </a:xfrm>
        </p:spPr>
        <p:txBody>
          <a:bodyPr/>
          <a:lstStyle/>
          <a:p>
            <a:endParaRPr lang="en-US"/>
          </a:p>
        </p:txBody>
      </p:sp>
      <p:sp>
        <p:nvSpPr>
          <p:cNvPr id="12" name="Title 1"/>
          <p:cNvSpPr>
            <a:spLocks noGrp="1"/>
          </p:cNvSpPr>
          <p:nvPr>
            <p:ph type="title" hasCustomPrompt="1"/>
          </p:nvPr>
        </p:nvSpPr>
        <p:spPr>
          <a:xfrm>
            <a:off x="699221" y="477117"/>
            <a:ext cx="10760942" cy="994226"/>
          </a:xfrm>
        </p:spPr>
        <p:txBody>
          <a:bodyPr lIns="0" rIns="90000"/>
          <a:lstStyle>
            <a:lvl1pPr>
              <a:defRPr sz="6800">
                <a:solidFill>
                  <a:schemeClr val="bg2"/>
                </a:solidFill>
              </a:defRPr>
            </a:lvl1pPr>
          </a:lstStyle>
          <a:p>
            <a:r>
              <a:rPr lang="en-GB"/>
              <a:t>IMAGES: EXTERNAL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Click to edit Master text styles</a:t>
            </a:r>
          </a:p>
        </p:txBody>
      </p:sp>
      <p:sp>
        <p:nvSpPr>
          <p:cNvPr id="4" name="Date Placeholder 3"/>
          <p:cNvSpPr>
            <a:spLocks noGrp="1"/>
          </p:cNvSpPr>
          <p:nvPr>
            <p:ph type="dt" sz="half" idx="10"/>
          </p:nvPr>
        </p:nvSpPr>
        <p:spPr/>
        <p:txBody>
          <a:bodyPr/>
          <a:lstStyle/>
          <a:p>
            <a:fld id="{232495BB-DD18-FC4B-8434-EA8FF2241E2F}" type="datetime6">
              <a:rPr lang="en-US"/>
              <a:t>June 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a:xfrm>
            <a:off x="8716963" y="6416676"/>
            <a:ext cx="2743200" cy="215900"/>
          </a:xfrm>
          <a:prstGeom prst="rect">
            <a:avLst/>
          </a:prstGeom>
        </p:spPr>
        <p:txBody>
          <a:bodyPr/>
          <a:lstStyle/>
          <a:p>
            <a:fld id="{C392B892-86E7-8941-9422-AC7B82BC576E}" type="slidenum">
              <a:r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8A1204CB-1E49-E942-B6FE-67CE3E326C3B}" type="datetime6">
              <a:rPr lang="en-US"/>
              <a:t>June 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a:xfrm>
            <a:off x="8716963" y="6416676"/>
            <a:ext cx="2743200" cy="215900"/>
          </a:xfrm>
          <a:prstGeom prst="rect">
            <a:avLst/>
          </a:prstGeom>
        </p:spPr>
        <p:txBody>
          <a:bodyPr/>
          <a:lstStyle/>
          <a:p>
            <a:fld id="{C392B892-86E7-8941-9422-AC7B82BC576E}" type="slidenum">
              <a:r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F4386CF8-89F1-2B4C-BE02-3F1508506FE4}" type="datetime6">
              <a:rPr lang="en-US"/>
              <a:t>June 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a:xfrm>
            <a:off x="8716963" y="6416676"/>
            <a:ext cx="2743200" cy="215900"/>
          </a:xfrm>
          <a:prstGeom prst="rect">
            <a:avLst/>
          </a:prstGeom>
        </p:spPr>
        <p:txBody>
          <a:bodyPr/>
          <a:lstStyle/>
          <a:p>
            <a:fld id="{C392B892-86E7-8941-9422-AC7B82BC576E}" type="slidenum">
              <a:r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1.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userDrawn="1">
            <p:custDataLst>
              <p:tags r:id="rId17"/>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8" imgW="8890" imgH="8890" progId="TCLayout.ActiveDocument.1">
                  <p:embed/>
                </p:oleObj>
              </mc:Choice>
              <mc:Fallback>
                <p:oleObj name="think-cell Slide" r:id="rId18" imgW="8890" imgH="8890" progId="TCLayout.ActiveDocument.1">
                  <p:embed/>
                  <p:pic>
                    <p:nvPicPr>
                      <p:cNvPr id="7" name="Object 6" hidden="1"/>
                      <p:cNvPicPr/>
                      <p:nvPr/>
                    </p:nvPicPr>
                    <p:blipFill>
                      <a:blip r:embed="rId19"/>
                      <a:stretch>
                        <a:fillRect/>
                      </a:stretch>
                    </p:blipFill>
                    <p:spPr>
                      <a:xfrm>
                        <a:off x="1588" y="1588"/>
                        <a:ext cx="1588" cy="1588"/>
                      </a:xfrm>
                      <a:prstGeom prst="rect">
                        <a:avLst/>
                      </a:prstGeom>
                    </p:spPr>
                  </p:pic>
                </p:oleObj>
              </mc:Fallback>
            </mc:AlternateContent>
          </a:graphicData>
        </a:graphic>
      </p:graphicFrame>
      <p:sp>
        <p:nvSpPr>
          <p:cNvPr id="3" name="Title Placeholder 1"/>
          <p:cNvSpPr>
            <a:spLocks noGrp="1"/>
          </p:cNvSpPr>
          <p:nvPr>
            <p:ph type="title"/>
          </p:nvPr>
        </p:nvSpPr>
        <p:spPr>
          <a:xfrm>
            <a:off x="691371" y="497757"/>
            <a:ext cx="10851922" cy="994226"/>
          </a:xfrm>
          <a:prstGeom prst="rect">
            <a:avLst/>
          </a:prstGeom>
        </p:spPr>
        <p:txBody>
          <a:bodyPr vert="horz" lIns="0" tIns="45720" rIns="91440" bIns="45720" rtlCol="0" anchor="t">
            <a:noAutofit/>
          </a:bodyPr>
          <a:lstStyle/>
          <a:p>
            <a:r>
              <a:rPr lang="en-GB" dirty="0"/>
              <a:t>Click to edit Master title style</a:t>
            </a:r>
          </a:p>
        </p:txBody>
      </p:sp>
      <p:sp>
        <p:nvSpPr>
          <p:cNvPr id="4" name="Text Placeholder 3"/>
          <p:cNvSpPr>
            <a:spLocks noGrp="1"/>
          </p:cNvSpPr>
          <p:nvPr>
            <p:ph type="body" idx="1"/>
          </p:nvPr>
        </p:nvSpPr>
        <p:spPr>
          <a:xfrm>
            <a:off x="691371" y="1620799"/>
            <a:ext cx="10851922" cy="4388909"/>
          </a:xfrm>
          <a:prstGeom prst="rect">
            <a:avLst/>
          </a:prstGeom>
        </p:spPr>
        <p:txBody>
          <a:bodyPr vert="horz" lIns="0" tIns="45720" rIns="91440" bIns="45720" rtlCol="0"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2"/>
          </p:nvPr>
        </p:nvSpPr>
        <p:spPr>
          <a:xfrm>
            <a:off x="8724900" y="6180735"/>
            <a:ext cx="2849563" cy="215900"/>
          </a:xfrm>
          <a:prstGeom prst="rect">
            <a:avLst/>
          </a:prstGeom>
        </p:spPr>
        <p:txBody>
          <a:bodyPr vert="horz" lIns="91440" tIns="45720" rIns="91440" bIns="45720" rtlCol="0" anchor="ctr"/>
          <a:lstStyle>
            <a:lvl1pPr algn="r">
              <a:defRPr sz="1500" b="1" i="0">
                <a:solidFill>
                  <a:schemeClr val="bg2"/>
                </a:solidFill>
                <a:latin typeface="DINPro-CondBold" panose="020F0502020204030204" pitchFamily="34" charset="77"/>
              </a:defRPr>
            </a:lvl1pPr>
          </a:lstStyle>
          <a:p>
            <a:fld id="{E72249D4-E797-3345-8302-D52D20B8F849}" type="datetime6">
              <a:rPr lang="en-ZA"/>
              <a:t>June 23</a:t>
            </a:fld>
            <a:endParaRPr lang="en-GB"/>
          </a:p>
        </p:txBody>
      </p:sp>
      <p:sp>
        <p:nvSpPr>
          <p:cNvPr id="6" name="Footer Placeholder 5"/>
          <p:cNvSpPr>
            <a:spLocks noGrp="1"/>
          </p:cNvSpPr>
          <p:nvPr>
            <p:ph type="ftr" sz="quarter" idx="3"/>
          </p:nvPr>
        </p:nvSpPr>
        <p:spPr>
          <a:xfrm>
            <a:off x="4082142" y="7098846"/>
            <a:ext cx="4114800" cy="21590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Lst>
  <p:hf sldNum="0" hdr="0" ftr="0"/>
  <p:txStyles>
    <p:titleStyle>
      <a:lvl1pPr algn="l" defTabSz="914400" rtl="0" eaLnBrk="1" latinLnBrk="0" hangingPunct="1">
        <a:lnSpc>
          <a:spcPct val="90000"/>
        </a:lnSpc>
        <a:spcBef>
          <a:spcPct val="0"/>
        </a:spcBef>
        <a:buNone/>
        <a:defRPr sz="5400" b="1" i="0" kern="1200">
          <a:solidFill>
            <a:schemeClr val="bg2"/>
          </a:solidFill>
          <a:latin typeface="Zuume" panose="00000500000000000000"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2"/>
          </a:solidFill>
          <a:latin typeface="DINPro-CondMedium" panose="020F0502020204030204"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2"/>
          </a:solidFill>
          <a:latin typeface="DINPro-CondMedium" panose="020F0502020204030204"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2"/>
          </a:solidFill>
          <a:latin typeface="DINPro-CondMedium" panose="020F0502020204030204"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2"/>
          </a:solidFill>
          <a:latin typeface="DINPro-CondMedium" panose="020F0502020204030204"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2"/>
          </a:solidFill>
          <a:latin typeface="DINPro-CondMedium" panose="020F050202020403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5.xml"/><Relationship Id="rId1" Type="http://schemas.openxmlformats.org/officeDocument/2006/relationships/tags" Target="../tags/tag2.xml"/><Relationship Id="rId5" Type="http://schemas.openxmlformats.org/officeDocument/2006/relationships/image" Target="../media/image4.png"/><Relationship Id="rId4" Type="http://schemas.openxmlformats.org/officeDocument/2006/relationships/image" Target="../media/image1.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7"/>
        <p:cNvGrpSpPr/>
        <p:nvPr/>
      </p:nvGrpSpPr>
      <p:grpSpPr>
        <a:xfrm>
          <a:off x="0" y="0"/>
          <a:ext cx="0" cy="0"/>
          <a:chOff x="0" y="0"/>
          <a:chExt cx="0" cy="0"/>
        </a:xfrm>
      </p:grpSpPr>
      <p:sp>
        <p:nvSpPr>
          <p:cNvPr id="10" name="Rectangle 9">
            <a:extLst>
              <a:ext uri="{FF2B5EF4-FFF2-40B4-BE49-F238E27FC236}">
                <a16:creationId xmlns:a16="http://schemas.microsoft.com/office/drawing/2014/main" id="{CED3B2FC-48CD-FFA4-52D1-2D6266A7E17A}"/>
              </a:ext>
            </a:extLst>
          </p:cNvPr>
          <p:cNvSpPr/>
          <p:nvPr/>
        </p:nvSpPr>
        <p:spPr>
          <a:xfrm>
            <a:off x="-1" y="-14990"/>
            <a:ext cx="4838655"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NG"/>
          </a:p>
        </p:txBody>
      </p:sp>
      <p:sp>
        <p:nvSpPr>
          <p:cNvPr id="7" name="TextBox 1">
            <a:extLst>
              <a:ext uri="{FF2B5EF4-FFF2-40B4-BE49-F238E27FC236}">
                <a16:creationId xmlns:a16="http://schemas.microsoft.com/office/drawing/2014/main" id="{FC5EB939-FF7C-568C-6A90-6F7FA1641EBD}"/>
              </a:ext>
            </a:extLst>
          </p:cNvPr>
          <p:cNvSpPr txBox="1"/>
          <p:nvPr/>
        </p:nvSpPr>
        <p:spPr>
          <a:xfrm>
            <a:off x="266654" y="1511219"/>
            <a:ext cx="4572000" cy="1938992"/>
          </a:xfrm>
          <a:prstGeom prst="rect">
            <a:avLst/>
          </a:prstGeom>
          <a:noFill/>
        </p:spPr>
        <p:txBody>
          <a:bodyPr wrap="square" rtlCol="0">
            <a:spAutoFit/>
          </a:bodyPr>
          <a:lstStyle/>
          <a:p>
            <a:r>
              <a:rPr lang="en-GB" sz="6000" b="1" dirty="0">
                <a:solidFill>
                  <a:schemeClr val="bg1"/>
                </a:solidFill>
              </a:rPr>
              <a:t>NEXUS BANK </a:t>
            </a:r>
          </a:p>
          <a:p>
            <a:r>
              <a:rPr lang="en-GB" sz="6000" b="1" dirty="0">
                <a:solidFill>
                  <a:schemeClr val="bg1"/>
                </a:solidFill>
              </a:rPr>
              <a:t>CASE STUDY</a:t>
            </a:r>
            <a:endParaRPr lang="en-US" sz="6000" b="1" dirty="0">
              <a:solidFill>
                <a:schemeClr val="bg1"/>
              </a:solidFill>
            </a:endParaRPr>
          </a:p>
        </p:txBody>
      </p:sp>
      <p:pic>
        <p:nvPicPr>
          <p:cNvPr id="9" name="Picture 8" descr="A picture containing clipart, drawing, illustration, cartoon&#10;&#10;Description automatically generated">
            <a:extLst>
              <a:ext uri="{FF2B5EF4-FFF2-40B4-BE49-F238E27FC236}">
                <a16:creationId xmlns:a16="http://schemas.microsoft.com/office/drawing/2014/main" id="{B36FC039-4441-4696-0B95-F5F2F67B52FE}"/>
              </a:ext>
            </a:extLst>
          </p:cNvPr>
          <p:cNvPicPr>
            <a:picLocks noChangeAspect="1"/>
          </p:cNvPicPr>
          <p:nvPr/>
        </p:nvPicPr>
        <p:blipFill>
          <a:blip r:embed="rId3"/>
          <a:stretch>
            <a:fillRect/>
          </a:stretch>
        </p:blipFill>
        <p:spPr>
          <a:xfrm>
            <a:off x="5193496" y="1325175"/>
            <a:ext cx="6597198" cy="5547815"/>
          </a:xfrm>
          <a:prstGeom prst="rect">
            <a:avLst/>
          </a:prstGeom>
        </p:spPr>
      </p:pic>
      <p:sp>
        <p:nvSpPr>
          <p:cNvPr id="11" name="TextBox 10">
            <a:extLst>
              <a:ext uri="{FF2B5EF4-FFF2-40B4-BE49-F238E27FC236}">
                <a16:creationId xmlns:a16="http://schemas.microsoft.com/office/drawing/2014/main" id="{0E611D83-56C6-7366-53D9-B30B70D407DB}"/>
              </a:ext>
            </a:extLst>
          </p:cNvPr>
          <p:cNvSpPr txBox="1"/>
          <p:nvPr/>
        </p:nvSpPr>
        <p:spPr>
          <a:xfrm>
            <a:off x="-133327" y="3983308"/>
            <a:ext cx="4838654" cy="830997"/>
          </a:xfrm>
          <a:prstGeom prst="rect">
            <a:avLst/>
          </a:prstGeom>
          <a:noFill/>
        </p:spPr>
        <p:txBody>
          <a:bodyPr wrap="square" rtlCol="0">
            <a:spAutoFit/>
          </a:bodyPr>
          <a:lstStyle/>
          <a:p>
            <a:pPr algn="ctr"/>
            <a:r>
              <a:rPr lang="en-GB" sz="2400" dirty="0">
                <a:solidFill>
                  <a:schemeClr val="bg1"/>
                </a:solidFill>
              </a:rPr>
              <a:t>CUSTOMER  SEGMENTATION AND                    </a:t>
            </a:r>
            <a:r>
              <a:rPr lang="en-GB" sz="2400" u="sng" dirty="0">
                <a:solidFill>
                  <a:schemeClr val="bg1"/>
                </a:solidFill>
              </a:rPr>
              <a:t>DEPOSIT DETECTION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95EE0328-F8AF-663E-6374-429125AFA7BC}"/>
              </a:ext>
            </a:extLst>
          </p:cNvPr>
          <p:cNvPicPr>
            <a:picLocks noChangeAspect="1"/>
          </p:cNvPicPr>
          <p:nvPr/>
        </p:nvPicPr>
        <p:blipFill>
          <a:blip r:embed="rId2"/>
          <a:stretch>
            <a:fillRect/>
          </a:stretch>
        </p:blipFill>
        <p:spPr>
          <a:xfrm>
            <a:off x="2718913" y="440678"/>
            <a:ext cx="9363075" cy="5000625"/>
          </a:xfrm>
          <a:prstGeom prst="rect">
            <a:avLst/>
          </a:prstGeom>
        </p:spPr>
      </p:pic>
      <p:sp>
        <p:nvSpPr>
          <p:cNvPr id="6" name="TextBox 5">
            <a:extLst>
              <a:ext uri="{FF2B5EF4-FFF2-40B4-BE49-F238E27FC236}">
                <a16:creationId xmlns:a16="http://schemas.microsoft.com/office/drawing/2014/main" id="{E6C8087F-42A6-7F88-DD8B-04AFD31D21A1}"/>
              </a:ext>
            </a:extLst>
          </p:cNvPr>
          <p:cNvSpPr txBox="1"/>
          <p:nvPr/>
        </p:nvSpPr>
        <p:spPr>
          <a:xfrm>
            <a:off x="654675" y="2940991"/>
            <a:ext cx="1824603" cy="1477328"/>
          </a:xfrm>
          <a:prstGeom prst="rect">
            <a:avLst/>
          </a:prstGeom>
          <a:noFill/>
        </p:spPr>
        <p:txBody>
          <a:bodyPr wrap="square">
            <a:spAutoFit/>
          </a:bodyPr>
          <a:lstStyle/>
          <a:p>
            <a:r>
              <a:rPr lang="en-GB" dirty="0"/>
              <a:t>3 variable visualization for Age, balance and duration to show clusters.</a:t>
            </a:r>
            <a:endParaRPr lang="en-NG" dirty="0"/>
          </a:p>
        </p:txBody>
      </p:sp>
    </p:spTree>
    <p:extLst>
      <p:ext uri="{BB962C8B-B14F-4D97-AF65-F5344CB8AC3E}">
        <p14:creationId xmlns:p14="http://schemas.microsoft.com/office/powerpoint/2010/main" val="30252253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Google Shape;338;p6">
            <a:extLst>
              <a:ext uri="{FF2B5EF4-FFF2-40B4-BE49-F238E27FC236}">
                <a16:creationId xmlns:a16="http://schemas.microsoft.com/office/drawing/2014/main" id="{DB40A696-C2C0-5EF5-42BB-B70261795220}"/>
              </a:ext>
            </a:extLst>
          </p:cNvPr>
          <p:cNvSpPr txBox="1">
            <a:spLocks/>
          </p:cNvSpPr>
          <p:nvPr/>
        </p:nvSpPr>
        <p:spPr>
          <a:xfrm>
            <a:off x="1" y="14749"/>
            <a:ext cx="4793226" cy="1328634"/>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dirty="0">
                <a:solidFill>
                  <a:schemeClr val="bg1"/>
                </a:solidFill>
              </a:rPr>
              <a:t>CORRELATION ANALYSIS</a:t>
            </a:r>
            <a:endParaRPr lang="en-GB" sz="3200" dirty="0">
              <a:solidFill>
                <a:schemeClr val="bg1"/>
              </a:solidFill>
            </a:endParaRPr>
          </a:p>
        </p:txBody>
      </p:sp>
      <p:pic>
        <p:nvPicPr>
          <p:cNvPr id="3" name="Picture 2">
            <a:extLst>
              <a:ext uri="{FF2B5EF4-FFF2-40B4-BE49-F238E27FC236}">
                <a16:creationId xmlns:a16="http://schemas.microsoft.com/office/drawing/2014/main" id="{46C6AB47-50C1-0F64-CD00-39870804513A}"/>
              </a:ext>
            </a:extLst>
          </p:cNvPr>
          <p:cNvPicPr>
            <a:picLocks noChangeAspect="1"/>
          </p:cNvPicPr>
          <p:nvPr/>
        </p:nvPicPr>
        <p:blipFill>
          <a:blip r:embed="rId2"/>
          <a:stretch>
            <a:fillRect/>
          </a:stretch>
        </p:blipFill>
        <p:spPr>
          <a:xfrm>
            <a:off x="4350835" y="1560862"/>
            <a:ext cx="7388367" cy="3968504"/>
          </a:xfrm>
          <a:prstGeom prst="rect">
            <a:avLst/>
          </a:prstGeom>
        </p:spPr>
      </p:pic>
      <p:sp>
        <p:nvSpPr>
          <p:cNvPr id="5" name="TextBox 4">
            <a:extLst>
              <a:ext uri="{FF2B5EF4-FFF2-40B4-BE49-F238E27FC236}">
                <a16:creationId xmlns:a16="http://schemas.microsoft.com/office/drawing/2014/main" id="{F3B0DA6B-C796-AD86-6325-AABADF6DA50B}"/>
              </a:ext>
            </a:extLst>
          </p:cNvPr>
          <p:cNvSpPr txBox="1"/>
          <p:nvPr/>
        </p:nvSpPr>
        <p:spPr>
          <a:xfrm>
            <a:off x="162233" y="2444108"/>
            <a:ext cx="3220194" cy="1477328"/>
          </a:xfrm>
          <a:prstGeom prst="rect">
            <a:avLst/>
          </a:prstGeom>
          <a:noFill/>
        </p:spPr>
        <p:txBody>
          <a:bodyPr wrap="square">
            <a:spAutoFit/>
          </a:bodyPr>
          <a:lstStyle/>
          <a:p>
            <a:r>
              <a:rPr lang="en-GB" b="1" u="sng" dirty="0"/>
              <a:t>Observation</a:t>
            </a:r>
            <a:r>
              <a:rPr lang="en-GB" dirty="0"/>
              <a:t>:</a:t>
            </a:r>
          </a:p>
          <a:p>
            <a:endParaRPr lang="en-GB" dirty="0"/>
          </a:p>
          <a:p>
            <a:pPr marL="285750" indent="-285750">
              <a:buFont typeface="Arial" panose="020B0604020202020204" pitchFamily="34" charset="0"/>
              <a:buChar char="•"/>
            </a:pPr>
            <a:r>
              <a:rPr lang="en-GB" dirty="0"/>
              <a:t>There is no significant correlation observed among the variables in the dataset.</a:t>
            </a:r>
            <a:endParaRPr lang="en-NG" dirty="0"/>
          </a:p>
        </p:txBody>
      </p:sp>
    </p:spTree>
    <p:extLst>
      <p:ext uri="{BB962C8B-B14F-4D97-AF65-F5344CB8AC3E}">
        <p14:creationId xmlns:p14="http://schemas.microsoft.com/office/powerpoint/2010/main" val="10948269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Google Shape;338;p6">
            <a:extLst>
              <a:ext uri="{FF2B5EF4-FFF2-40B4-BE49-F238E27FC236}">
                <a16:creationId xmlns:a16="http://schemas.microsoft.com/office/drawing/2014/main" id="{DB40A696-C2C0-5EF5-42BB-B70261795220}"/>
              </a:ext>
            </a:extLst>
          </p:cNvPr>
          <p:cNvSpPr txBox="1">
            <a:spLocks/>
          </p:cNvSpPr>
          <p:nvPr/>
        </p:nvSpPr>
        <p:spPr>
          <a:xfrm>
            <a:off x="0" y="0"/>
            <a:ext cx="4034971" cy="1901371"/>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dirty="0">
                <a:solidFill>
                  <a:schemeClr val="bg1"/>
                </a:solidFill>
              </a:rPr>
              <a:t>MODEL BUILDING -</a:t>
            </a:r>
            <a:r>
              <a:rPr lang="en-GB" dirty="0" err="1">
                <a:solidFill>
                  <a:schemeClr val="bg1"/>
                </a:solidFill>
              </a:rPr>
              <a:t>eLBOW</a:t>
            </a:r>
            <a:r>
              <a:rPr lang="en-GB" dirty="0">
                <a:solidFill>
                  <a:schemeClr val="bg1"/>
                </a:solidFill>
              </a:rPr>
              <a:t> METHOD</a:t>
            </a:r>
            <a:endParaRPr lang="en-GB" sz="3200" dirty="0">
              <a:solidFill>
                <a:schemeClr val="bg1"/>
              </a:solidFill>
            </a:endParaRPr>
          </a:p>
        </p:txBody>
      </p:sp>
      <p:pic>
        <p:nvPicPr>
          <p:cNvPr id="3" name="Picture 2">
            <a:extLst>
              <a:ext uri="{FF2B5EF4-FFF2-40B4-BE49-F238E27FC236}">
                <a16:creationId xmlns:a16="http://schemas.microsoft.com/office/drawing/2014/main" id="{00CA8214-4D37-89FA-1DBE-9E1C8F89E19D}"/>
              </a:ext>
            </a:extLst>
          </p:cNvPr>
          <p:cNvPicPr>
            <a:picLocks noChangeAspect="1"/>
          </p:cNvPicPr>
          <p:nvPr/>
        </p:nvPicPr>
        <p:blipFill>
          <a:blip r:embed="rId2"/>
          <a:stretch>
            <a:fillRect/>
          </a:stretch>
        </p:blipFill>
        <p:spPr>
          <a:xfrm>
            <a:off x="5994400" y="1634708"/>
            <a:ext cx="5276850" cy="4314825"/>
          </a:xfrm>
          <a:prstGeom prst="rect">
            <a:avLst/>
          </a:prstGeom>
        </p:spPr>
      </p:pic>
      <p:sp>
        <p:nvSpPr>
          <p:cNvPr id="7" name="TextBox 6">
            <a:extLst>
              <a:ext uri="{FF2B5EF4-FFF2-40B4-BE49-F238E27FC236}">
                <a16:creationId xmlns:a16="http://schemas.microsoft.com/office/drawing/2014/main" id="{A8DAB1E1-8937-E6F4-5E96-78A1EAA43778}"/>
              </a:ext>
            </a:extLst>
          </p:cNvPr>
          <p:cNvSpPr txBox="1"/>
          <p:nvPr/>
        </p:nvSpPr>
        <p:spPr>
          <a:xfrm>
            <a:off x="0" y="2750903"/>
            <a:ext cx="4368800" cy="1200329"/>
          </a:xfrm>
          <a:prstGeom prst="rect">
            <a:avLst/>
          </a:prstGeom>
          <a:noFill/>
        </p:spPr>
        <p:txBody>
          <a:bodyPr wrap="square" rtlCol="0">
            <a:spAutoFit/>
          </a:bodyPr>
          <a:lstStyle/>
          <a:p>
            <a:pPr marL="285750" indent="-285750">
              <a:buFont typeface="Arial" panose="020B0604020202020204" pitchFamily="34" charset="0"/>
              <a:buChar char="•"/>
            </a:pPr>
            <a:r>
              <a:rPr lang="en-GB" dirty="0"/>
              <a:t>Determine the optimal number of clusters for customer segmentation.</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inertia starts decreasing from k=4</a:t>
            </a:r>
            <a:endParaRPr lang="en-NG" dirty="0"/>
          </a:p>
        </p:txBody>
      </p:sp>
    </p:spTree>
    <p:extLst>
      <p:ext uri="{BB962C8B-B14F-4D97-AF65-F5344CB8AC3E}">
        <p14:creationId xmlns:p14="http://schemas.microsoft.com/office/powerpoint/2010/main" val="372789764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Google Shape;338;p6">
            <a:extLst>
              <a:ext uri="{FF2B5EF4-FFF2-40B4-BE49-F238E27FC236}">
                <a16:creationId xmlns:a16="http://schemas.microsoft.com/office/drawing/2014/main" id="{DB40A696-C2C0-5EF5-42BB-B70261795220}"/>
              </a:ext>
            </a:extLst>
          </p:cNvPr>
          <p:cNvSpPr txBox="1">
            <a:spLocks/>
          </p:cNvSpPr>
          <p:nvPr/>
        </p:nvSpPr>
        <p:spPr>
          <a:xfrm>
            <a:off x="11998" y="0"/>
            <a:ext cx="4618059" cy="1959429"/>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b="1" i="0" dirty="0">
                <a:solidFill>
                  <a:schemeClr val="bg1"/>
                </a:solidFill>
                <a:effectLst/>
                <a:latin typeface="Helvetica Neue" panose="020B0604020202020204" charset="0"/>
              </a:rPr>
              <a:t>K-Means Clustering</a:t>
            </a:r>
          </a:p>
        </p:txBody>
      </p:sp>
      <p:pic>
        <p:nvPicPr>
          <p:cNvPr id="3" name="Picture 2">
            <a:extLst>
              <a:ext uri="{FF2B5EF4-FFF2-40B4-BE49-F238E27FC236}">
                <a16:creationId xmlns:a16="http://schemas.microsoft.com/office/drawing/2014/main" id="{C786FEBA-2937-0279-BBBA-EBF03651622C}"/>
              </a:ext>
            </a:extLst>
          </p:cNvPr>
          <p:cNvPicPr>
            <a:picLocks noChangeAspect="1"/>
          </p:cNvPicPr>
          <p:nvPr/>
        </p:nvPicPr>
        <p:blipFill>
          <a:blip r:embed="rId2"/>
          <a:stretch>
            <a:fillRect/>
          </a:stretch>
        </p:blipFill>
        <p:spPr>
          <a:xfrm>
            <a:off x="5776004" y="1787803"/>
            <a:ext cx="5400675" cy="4314825"/>
          </a:xfrm>
          <a:prstGeom prst="rect">
            <a:avLst/>
          </a:prstGeom>
        </p:spPr>
      </p:pic>
      <p:sp>
        <p:nvSpPr>
          <p:cNvPr id="7" name="TextBox 6">
            <a:extLst>
              <a:ext uri="{FF2B5EF4-FFF2-40B4-BE49-F238E27FC236}">
                <a16:creationId xmlns:a16="http://schemas.microsoft.com/office/drawing/2014/main" id="{7806A90C-1FB5-2778-A9EB-A1BB8341531B}"/>
              </a:ext>
            </a:extLst>
          </p:cNvPr>
          <p:cNvSpPr txBox="1"/>
          <p:nvPr/>
        </p:nvSpPr>
        <p:spPr>
          <a:xfrm>
            <a:off x="11998" y="2728686"/>
            <a:ext cx="4618059" cy="923330"/>
          </a:xfrm>
          <a:prstGeom prst="rect">
            <a:avLst/>
          </a:prstGeom>
          <a:noFill/>
        </p:spPr>
        <p:txBody>
          <a:bodyPr wrap="square" rtlCol="0">
            <a:spAutoFit/>
          </a:bodyPr>
          <a:lstStyle/>
          <a:p>
            <a:pPr marL="285750" indent="-285750">
              <a:buFont typeface="Arial" panose="020B0604020202020204" pitchFamily="34" charset="0"/>
              <a:buChar char="•"/>
            </a:pPr>
            <a:r>
              <a:rPr lang="en-GB" dirty="0"/>
              <a:t>Fit the data model</a:t>
            </a:r>
          </a:p>
          <a:p>
            <a:pPr marL="285750" indent="-285750">
              <a:buFont typeface="Arial" panose="020B0604020202020204" pitchFamily="34" charset="0"/>
              <a:buChar char="•"/>
            </a:pPr>
            <a:r>
              <a:rPr lang="en-GB" dirty="0"/>
              <a:t>Determine the centroids</a:t>
            </a:r>
          </a:p>
          <a:p>
            <a:pPr marL="285750" indent="-285750">
              <a:buFont typeface="Arial" panose="020B0604020202020204" pitchFamily="34" charset="0"/>
              <a:buChar char="•"/>
            </a:pPr>
            <a:r>
              <a:rPr lang="en-GB" dirty="0"/>
              <a:t>Visualize the clusters</a:t>
            </a:r>
            <a:endParaRPr lang="en-NG" dirty="0"/>
          </a:p>
        </p:txBody>
      </p:sp>
    </p:spTree>
    <p:extLst>
      <p:ext uri="{BB962C8B-B14F-4D97-AF65-F5344CB8AC3E}">
        <p14:creationId xmlns:p14="http://schemas.microsoft.com/office/powerpoint/2010/main" val="22430627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Google Shape;338;p6">
            <a:extLst>
              <a:ext uri="{FF2B5EF4-FFF2-40B4-BE49-F238E27FC236}">
                <a16:creationId xmlns:a16="http://schemas.microsoft.com/office/drawing/2014/main" id="{DB40A696-C2C0-5EF5-42BB-B70261795220}"/>
              </a:ext>
            </a:extLst>
          </p:cNvPr>
          <p:cNvSpPr txBox="1">
            <a:spLocks/>
          </p:cNvSpPr>
          <p:nvPr/>
        </p:nvSpPr>
        <p:spPr>
          <a:xfrm>
            <a:off x="0" y="10581"/>
            <a:ext cx="8469443" cy="960349"/>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dirty="0">
                <a:solidFill>
                  <a:schemeClr val="bg1"/>
                </a:solidFill>
              </a:rPr>
              <a:t>SILHOUETTE EVALUATION</a:t>
            </a:r>
            <a:endParaRPr lang="en-GB" sz="3200" dirty="0">
              <a:solidFill>
                <a:schemeClr val="bg1"/>
              </a:solidFill>
            </a:endParaRPr>
          </a:p>
        </p:txBody>
      </p:sp>
      <p:pic>
        <p:nvPicPr>
          <p:cNvPr id="3" name="Picture 2">
            <a:extLst>
              <a:ext uri="{FF2B5EF4-FFF2-40B4-BE49-F238E27FC236}">
                <a16:creationId xmlns:a16="http://schemas.microsoft.com/office/drawing/2014/main" id="{47EE8E5C-4483-5247-14E3-13F4B39CBF5E}"/>
              </a:ext>
            </a:extLst>
          </p:cNvPr>
          <p:cNvPicPr>
            <a:picLocks noChangeAspect="1"/>
          </p:cNvPicPr>
          <p:nvPr/>
        </p:nvPicPr>
        <p:blipFill>
          <a:blip r:embed="rId2"/>
          <a:stretch>
            <a:fillRect/>
          </a:stretch>
        </p:blipFill>
        <p:spPr>
          <a:xfrm>
            <a:off x="6095999" y="1271587"/>
            <a:ext cx="5572125" cy="4314825"/>
          </a:xfrm>
          <a:prstGeom prst="rect">
            <a:avLst/>
          </a:prstGeom>
        </p:spPr>
      </p:pic>
      <p:sp>
        <p:nvSpPr>
          <p:cNvPr id="6" name="TextBox 5">
            <a:extLst>
              <a:ext uri="{FF2B5EF4-FFF2-40B4-BE49-F238E27FC236}">
                <a16:creationId xmlns:a16="http://schemas.microsoft.com/office/drawing/2014/main" id="{07B19210-AAFC-CCD7-71F6-6F2D396F5496}"/>
              </a:ext>
            </a:extLst>
          </p:cNvPr>
          <p:cNvSpPr txBox="1"/>
          <p:nvPr/>
        </p:nvSpPr>
        <p:spPr>
          <a:xfrm>
            <a:off x="0" y="2443014"/>
            <a:ext cx="4425495" cy="1477328"/>
          </a:xfrm>
          <a:prstGeom prst="rect">
            <a:avLst/>
          </a:prstGeom>
          <a:noFill/>
        </p:spPr>
        <p:txBody>
          <a:bodyPr wrap="square">
            <a:spAutoFit/>
          </a:bodyPr>
          <a:lstStyle/>
          <a:p>
            <a:pPr marL="285750" indent="-285750">
              <a:buFont typeface="Arial" panose="020B0604020202020204" pitchFamily="34" charset="0"/>
              <a:buChar char="•"/>
            </a:pPr>
            <a:r>
              <a:rPr lang="en-GB" dirty="0"/>
              <a:t>The silhouette score analysis, shows that the best and optimal cluster for the customer segmentation is k=4</a:t>
            </a:r>
          </a:p>
          <a:p>
            <a:endParaRPr lang="en-GB" dirty="0"/>
          </a:p>
          <a:p>
            <a:endParaRPr lang="en-NG" dirty="0"/>
          </a:p>
        </p:txBody>
      </p:sp>
      <p:sp>
        <p:nvSpPr>
          <p:cNvPr id="8" name="TextBox 7">
            <a:extLst>
              <a:ext uri="{FF2B5EF4-FFF2-40B4-BE49-F238E27FC236}">
                <a16:creationId xmlns:a16="http://schemas.microsoft.com/office/drawing/2014/main" id="{D7FA3E53-288B-A807-517E-EBF39B7DCAE3}"/>
              </a:ext>
            </a:extLst>
          </p:cNvPr>
          <p:cNvSpPr txBox="1"/>
          <p:nvPr/>
        </p:nvSpPr>
        <p:spPr>
          <a:xfrm>
            <a:off x="136051" y="1194885"/>
            <a:ext cx="4962524" cy="800219"/>
          </a:xfrm>
          <a:prstGeom prst="rect">
            <a:avLst/>
          </a:prstGeom>
          <a:noFill/>
        </p:spPr>
        <p:txBody>
          <a:bodyPr wrap="square">
            <a:spAutoFit/>
          </a:bodyPr>
          <a:lstStyle/>
          <a:p>
            <a:r>
              <a:rPr lang="en-GB" dirty="0"/>
              <a:t>Silhouette scores: </a:t>
            </a:r>
            <a:r>
              <a:rPr lang="en-NG" sz="2800" dirty="0"/>
              <a:t>0.34110636768885627</a:t>
            </a:r>
          </a:p>
        </p:txBody>
      </p:sp>
      <p:pic>
        <p:nvPicPr>
          <p:cNvPr id="10" name="Picture 9">
            <a:extLst>
              <a:ext uri="{FF2B5EF4-FFF2-40B4-BE49-F238E27FC236}">
                <a16:creationId xmlns:a16="http://schemas.microsoft.com/office/drawing/2014/main" id="{97F5CE4D-2110-6C14-4463-6A12B1C5FFCB}"/>
              </a:ext>
            </a:extLst>
          </p:cNvPr>
          <p:cNvPicPr>
            <a:picLocks noChangeAspect="1"/>
          </p:cNvPicPr>
          <p:nvPr/>
        </p:nvPicPr>
        <p:blipFill>
          <a:blip r:embed="rId3"/>
          <a:stretch>
            <a:fillRect/>
          </a:stretch>
        </p:blipFill>
        <p:spPr>
          <a:xfrm>
            <a:off x="0" y="5532544"/>
            <a:ext cx="2816315" cy="1325456"/>
          </a:xfrm>
          <a:prstGeom prst="rect">
            <a:avLst/>
          </a:prstGeom>
        </p:spPr>
      </p:pic>
    </p:spTree>
    <p:extLst>
      <p:ext uri="{BB962C8B-B14F-4D97-AF65-F5344CB8AC3E}">
        <p14:creationId xmlns:p14="http://schemas.microsoft.com/office/powerpoint/2010/main" val="378324057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5"/>
          <p:cNvSpPr>
            <a:spLocks noGrp="1"/>
          </p:cNvSpPr>
          <p:nvPr>
            <p:ph type="title"/>
          </p:nvPr>
        </p:nvSpPr>
        <p:spPr>
          <a:xfrm>
            <a:off x="115570" y="266065"/>
            <a:ext cx="9521916" cy="649605"/>
          </a:xfrm>
        </p:spPr>
        <p:txBody>
          <a:bodyPr vert="horz"/>
          <a:lstStyle/>
          <a:p>
            <a:r>
              <a:rPr lang="en-GB" sz="5400" b="1" u="none" strike="noStrike" dirty="0">
                <a:solidFill>
                  <a:srgbClr val="000000"/>
                </a:solidFill>
                <a:effectLst/>
              </a:rPr>
              <a:t>CONCLUSION:</a:t>
            </a:r>
            <a:endParaRPr lang="en-GB" altLang="en-US" dirty="0"/>
          </a:p>
        </p:txBody>
      </p:sp>
      <p:sp>
        <p:nvSpPr>
          <p:cNvPr id="5" name="TextBox 4">
            <a:extLst>
              <a:ext uri="{FF2B5EF4-FFF2-40B4-BE49-F238E27FC236}">
                <a16:creationId xmlns:a16="http://schemas.microsoft.com/office/drawing/2014/main" id="{12F79CF7-BA47-96EE-99B9-72AA812050F2}"/>
              </a:ext>
            </a:extLst>
          </p:cNvPr>
          <p:cNvSpPr txBox="1"/>
          <p:nvPr/>
        </p:nvSpPr>
        <p:spPr>
          <a:xfrm>
            <a:off x="1335042" y="1302295"/>
            <a:ext cx="9521915" cy="5355312"/>
          </a:xfrm>
          <a:prstGeom prst="rect">
            <a:avLst/>
          </a:prstGeom>
          <a:noFill/>
        </p:spPr>
        <p:txBody>
          <a:bodyPr wrap="square">
            <a:spAutoFit/>
          </a:bodyPr>
          <a:lstStyle/>
          <a:p>
            <a:r>
              <a:rPr lang="en-GB" b="1" dirty="0"/>
              <a:t>Key Insights for Customer Segmentation and Deposit Marketing Strategy</a:t>
            </a:r>
          </a:p>
          <a:p>
            <a:endParaRPr lang="en-GB" b="1" dirty="0"/>
          </a:p>
          <a:p>
            <a:pPr marL="342900" indent="-342900">
              <a:buAutoNum type="alphaLcPeriod"/>
            </a:pPr>
            <a:r>
              <a:rPr lang="en-GB" dirty="0"/>
              <a:t>Retired Customers</a:t>
            </a:r>
          </a:p>
          <a:p>
            <a:pPr marL="285750" indent="-285750">
              <a:buFont typeface="Arial" panose="020B0604020202020204" pitchFamily="34" charset="0"/>
              <a:buChar char="•"/>
            </a:pPr>
            <a:r>
              <a:rPr lang="en-GB" dirty="0"/>
              <a:t>Retired customers have shown a strong interest in bank deposits.</a:t>
            </a:r>
          </a:p>
          <a:p>
            <a:endParaRPr lang="en-GB" dirty="0"/>
          </a:p>
          <a:p>
            <a:r>
              <a:rPr lang="en-GB" dirty="0"/>
              <a:t>b. Month of May: Low Conversion Ratio</a:t>
            </a:r>
          </a:p>
          <a:p>
            <a:pPr marL="285750" indent="-285750">
              <a:buFont typeface="Arial" panose="020B0604020202020204" pitchFamily="34" charset="0"/>
              <a:buChar char="•"/>
            </a:pPr>
            <a:r>
              <a:rPr lang="en-GB" dirty="0"/>
              <a:t>May records a high number of interactions but a low ratio of interest in deposits.</a:t>
            </a:r>
          </a:p>
          <a:p>
            <a:pPr marL="285750" indent="-285750">
              <a:buFont typeface="Arial" panose="020B0604020202020204" pitchFamily="34" charset="0"/>
              <a:buChar char="•"/>
            </a:pPr>
            <a:r>
              <a:rPr lang="en-GB" dirty="0"/>
              <a:t>Investigate reasons behind this trend and consider campaign adjustments for May.</a:t>
            </a:r>
          </a:p>
          <a:p>
            <a:r>
              <a:rPr lang="en-GB" dirty="0"/>
              <a:t>c. Impact of Housing Loans</a:t>
            </a:r>
          </a:p>
          <a:p>
            <a:pPr marL="285750" indent="-285750">
              <a:buFont typeface="Arial" panose="020B0604020202020204" pitchFamily="34" charset="0"/>
              <a:buChar char="•"/>
            </a:pPr>
            <a:r>
              <a:rPr lang="en-GB" dirty="0"/>
              <a:t>Customers with housing loans are generally uninterested in making bank deposits.</a:t>
            </a:r>
          </a:p>
          <a:p>
            <a:pPr marL="285750" indent="-285750">
              <a:buFont typeface="Arial" panose="020B0604020202020204" pitchFamily="34" charset="0"/>
              <a:buChar char="•"/>
            </a:pPr>
            <a:r>
              <a:rPr lang="en-GB" dirty="0"/>
              <a:t>Develop targeted strategies to address concerns and promote deposit offerings to this customer segment.</a:t>
            </a:r>
          </a:p>
          <a:p>
            <a:r>
              <a:rPr lang="en-GB" dirty="0"/>
              <a:t>d. Successful Campaign Outcomes</a:t>
            </a:r>
          </a:p>
          <a:p>
            <a:pPr marL="285750" indent="-285750">
              <a:buFont typeface="Arial" panose="020B0604020202020204" pitchFamily="34" charset="0"/>
              <a:buChar char="•"/>
            </a:pPr>
            <a:r>
              <a:rPr lang="en-GB" dirty="0"/>
              <a:t>Campaign outcomes marked as "success" have a higher tendency to result in deposits.</a:t>
            </a:r>
          </a:p>
          <a:p>
            <a:pPr marL="285750" indent="-285750">
              <a:buFont typeface="Arial" panose="020B0604020202020204" pitchFamily="34" charset="0"/>
              <a:buChar char="•"/>
            </a:pPr>
            <a:r>
              <a:rPr lang="en-GB" dirty="0"/>
              <a:t>Prioritize and replicate successful campaign strategies to increase overall deposit conversion rates.</a:t>
            </a:r>
          </a:p>
          <a:p>
            <a:r>
              <a:rPr lang="en-GB" dirty="0"/>
              <a:t>e. Seasonal Patterns of Interest</a:t>
            </a:r>
          </a:p>
          <a:p>
            <a:pPr marL="285750" indent="-285750">
              <a:buFont typeface="Arial" panose="020B0604020202020204" pitchFamily="34" charset="0"/>
              <a:buChar char="•"/>
            </a:pPr>
            <a:r>
              <a:rPr lang="en-GB" dirty="0"/>
              <a:t>Customers exhibit greater interest in deposits during March, September, October, and December.</a:t>
            </a:r>
          </a:p>
          <a:p>
            <a:pPr marL="285750" indent="-285750">
              <a:buFont typeface="Arial" panose="020B0604020202020204" pitchFamily="34" charset="0"/>
              <a:buChar char="•"/>
            </a:pPr>
            <a:r>
              <a:rPr lang="en-GB" dirty="0"/>
              <a:t>Leverage these months for targeted marketing campaigns and promotional offers.</a:t>
            </a:r>
          </a:p>
        </p:txBody>
      </p:sp>
      <p:sp>
        <p:nvSpPr>
          <p:cNvPr id="6" name="Google Shape;338;p6">
            <a:extLst>
              <a:ext uri="{FF2B5EF4-FFF2-40B4-BE49-F238E27FC236}">
                <a16:creationId xmlns:a16="http://schemas.microsoft.com/office/drawing/2014/main" id="{64AB5081-3AD3-5A89-2AC1-6ECE94AE15C9}"/>
              </a:ext>
            </a:extLst>
          </p:cNvPr>
          <p:cNvSpPr txBox="1">
            <a:spLocks/>
          </p:cNvSpPr>
          <p:nvPr/>
        </p:nvSpPr>
        <p:spPr>
          <a:xfrm>
            <a:off x="0" y="0"/>
            <a:ext cx="8469443" cy="960349"/>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dirty="0">
                <a:solidFill>
                  <a:schemeClr val="bg1"/>
                </a:solidFill>
              </a:rPr>
              <a:t>CONCLUSION</a:t>
            </a:r>
            <a:endParaRPr lang="en-GB" sz="3200" dirty="0">
              <a:solidFill>
                <a:schemeClr val="bg1"/>
              </a:solidFill>
            </a:endParaRPr>
          </a:p>
        </p:txBody>
      </p:sp>
    </p:spTree>
    <p:extLst>
      <p:ext uri="{BB962C8B-B14F-4D97-AF65-F5344CB8AC3E}">
        <p14:creationId xmlns:p14="http://schemas.microsoft.com/office/powerpoint/2010/main" val="55080371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p:cNvSpPr/>
          <p:nvPr/>
        </p:nvSpPr>
        <p:spPr>
          <a:xfrm>
            <a:off x="0" y="0"/>
            <a:ext cx="12192000" cy="1889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5"/>
          <p:cNvSpPr>
            <a:spLocks noGrp="1"/>
          </p:cNvSpPr>
          <p:nvPr>
            <p:ph type="title"/>
          </p:nvPr>
        </p:nvSpPr>
        <p:spPr>
          <a:xfrm>
            <a:off x="115570" y="266065"/>
            <a:ext cx="9521916" cy="649605"/>
          </a:xfrm>
        </p:spPr>
        <p:txBody>
          <a:bodyPr vert="horz"/>
          <a:lstStyle/>
          <a:p>
            <a:r>
              <a:rPr lang="en-GB" sz="5400" b="1" u="none" strike="noStrike" dirty="0">
                <a:solidFill>
                  <a:srgbClr val="000000"/>
                </a:solidFill>
                <a:effectLst/>
              </a:rPr>
              <a:t>Cont.….</a:t>
            </a:r>
            <a:endParaRPr lang="en-GB" altLang="en-US" dirty="0"/>
          </a:p>
        </p:txBody>
      </p:sp>
      <p:sp>
        <p:nvSpPr>
          <p:cNvPr id="5" name="TextBox 4">
            <a:extLst>
              <a:ext uri="{FF2B5EF4-FFF2-40B4-BE49-F238E27FC236}">
                <a16:creationId xmlns:a16="http://schemas.microsoft.com/office/drawing/2014/main" id="{12F79CF7-BA47-96EE-99B9-72AA812050F2}"/>
              </a:ext>
            </a:extLst>
          </p:cNvPr>
          <p:cNvSpPr txBox="1"/>
          <p:nvPr/>
        </p:nvSpPr>
        <p:spPr>
          <a:xfrm>
            <a:off x="1064301" y="1438184"/>
            <a:ext cx="9521915" cy="4524315"/>
          </a:xfrm>
          <a:prstGeom prst="rect">
            <a:avLst/>
          </a:prstGeom>
          <a:noFill/>
        </p:spPr>
        <p:txBody>
          <a:bodyPr wrap="square">
            <a:spAutoFit/>
          </a:bodyPr>
          <a:lstStyle/>
          <a:p>
            <a:r>
              <a:rPr lang="en-GB" dirty="0"/>
              <a:t>f. Understanding Customer Data</a:t>
            </a:r>
          </a:p>
          <a:p>
            <a:pPr marL="285750" indent="-285750">
              <a:buFont typeface="Arial" panose="020B0604020202020204" pitchFamily="34" charset="0"/>
              <a:buChar char="•"/>
            </a:pPr>
            <a:r>
              <a:rPr lang="en-GB" dirty="0"/>
              <a:t>The dataset includes 7 continuous numerical features.</a:t>
            </a:r>
          </a:p>
          <a:p>
            <a:pPr marL="285750" indent="-285750">
              <a:buFont typeface="Arial" panose="020B0604020202020204" pitchFamily="34" charset="0"/>
              <a:buChar char="•"/>
            </a:pPr>
            <a:r>
              <a:rPr lang="en-GB" dirty="0"/>
              <a:t>Certain features, such as balance, campaign, </a:t>
            </a:r>
            <a:r>
              <a:rPr lang="en-GB" dirty="0" err="1"/>
              <a:t>pdays</a:t>
            </a:r>
            <a:r>
              <a:rPr lang="en-GB" dirty="0"/>
              <a:t>, and previous, are skewed and contain outliers.</a:t>
            </a:r>
          </a:p>
          <a:p>
            <a:r>
              <a:rPr lang="en-GB" dirty="0"/>
              <a:t>g. Normal Distribution and Outliers</a:t>
            </a:r>
          </a:p>
          <a:p>
            <a:pPr marL="285750" indent="-285750">
              <a:buFont typeface="Arial" panose="020B0604020202020204" pitchFamily="34" charset="0"/>
              <a:buChar char="•"/>
            </a:pPr>
            <a:r>
              <a:rPr lang="en-GB" dirty="0"/>
              <a:t>Age and days follow a normal distribution, while other features have outliers.</a:t>
            </a:r>
          </a:p>
          <a:p>
            <a:pPr marL="285750" indent="-285750">
              <a:buFont typeface="Arial" panose="020B0604020202020204" pitchFamily="34" charset="0"/>
              <a:buChar char="•"/>
            </a:pPr>
            <a:r>
              <a:rPr lang="en-GB" dirty="0"/>
              <a:t>Consider outliers in age, duration, </a:t>
            </a:r>
            <a:r>
              <a:rPr lang="en-GB" dirty="0" err="1"/>
              <a:t>pdays</a:t>
            </a:r>
            <a:r>
              <a:rPr lang="en-GB" dirty="0"/>
              <a:t>, campaign, previous, and balance for further analysis or data preprocessing. </a:t>
            </a:r>
          </a:p>
          <a:p>
            <a:r>
              <a:rPr lang="en-GB" dirty="0"/>
              <a:t>h. Dataset Balance</a:t>
            </a:r>
          </a:p>
          <a:p>
            <a:pPr marL="285750" indent="-285750">
              <a:buFont typeface="Arial" panose="020B0604020202020204" pitchFamily="34" charset="0"/>
              <a:buChar char="•"/>
            </a:pPr>
            <a:r>
              <a:rPr lang="en-GB" dirty="0"/>
              <a:t>The dataset exhibits balance between positive and negative responses for deposits.</a:t>
            </a:r>
          </a:p>
          <a:p>
            <a:pPr marL="285750" indent="-285750">
              <a:buFont typeface="Arial" panose="020B0604020202020204" pitchFamily="34" charset="0"/>
              <a:buChar char="•"/>
            </a:pPr>
            <a:r>
              <a:rPr lang="en-GB" dirty="0"/>
              <a:t>Ensure equal representation of both deposit and non-deposit customers in future analysis and campaigns.</a:t>
            </a:r>
          </a:p>
          <a:p>
            <a:r>
              <a:rPr lang="en-GB" dirty="0" err="1"/>
              <a:t>i</a:t>
            </a:r>
            <a:r>
              <a:rPr lang="en-GB" dirty="0"/>
              <a:t>. Optimal Customer Segmentation</a:t>
            </a:r>
          </a:p>
          <a:p>
            <a:pPr marL="285750" indent="-285750">
              <a:buFont typeface="Arial" panose="020B0604020202020204" pitchFamily="34" charset="0"/>
              <a:buChar char="•"/>
            </a:pPr>
            <a:r>
              <a:rPr lang="en-GB" dirty="0"/>
              <a:t>Silhouette score analysis show the optimal number of clusters for customer segmentation is k=4 with silhouette score of </a:t>
            </a:r>
            <a:r>
              <a:rPr lang="en-GB" b="1" dirty="0"/>
              <a:t>0.3444014756318102</a:t>
            </a:r>
            <a:r>
              <a:rPr lang="en-GB" dirty="0"/>
              <a:t>.</a:t>
            </a:r>
          </a:p>
          <a:p>
            <a:pPr marL="285750" indent="-285750">
              <a:buFont typeface="Arial" panose="020B0604020202020204" pitchFamily="34" charset="0"/>
              <a:buChar char="•"/>
            </a:pPr>
            <a:r>
              <a:rPr lang="en-GB" dirty="0"/>
              <a:t>Utilize these segments to tailor marketing messages and strategies to specific customer groups.</a:t>
            </a:r>
          </a:p>
        </p:txBody>
      </p:sp>
    </p:spTree>
    <p:extLst>
      <p:ext uri="{BB962C8B-B14F-4D97-AF65-F5344CB8AC3E}">
        <p14:creationId xmlns:p14="http://schemas.microsoft.com/office/powerpoint/2010/main" val="83602014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p:cNvSpPr/>
          <p:nvPr/>
        </p:nvSpPr>
        <p:spPr>
          <a:xfrm>
            <a:off x="0" y="0"/>
            <a:ext cx="12192000" cy="1889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5"/>
          <p:cNvSpPr>
            <a:spLocks noGrp="1"/>
          </p:cNvSpPr>
          <p:nvPr>
            <p:ph type="title"/>
          </p:nvPr>
        </p:nvSpPr>
        <p:spPr>
          <a:xfrm>
            <a:off x="115570" y="266065"/>
            <a:ext cx="9521916" cy="649605"/>
          </a:xfrm>
        </p:spPr>
        <p:txBody>
          <a:bodyPr vert="horz"/>
          <a:lstStyle/>
          <a:p>
            <a:r>
              <a:rPr lang="en-GB" sz="5400" b="1" u="none" strike="noStrike" dirty="0">
                <a:solidFill>
                  <a:srgbClr val="000000"/>
                </a:solidFill>
                <a:effectLst/>
              </a:rPr>
              <a:t>Cont.….</a:t>
            </a:r>
            <a:endParaRPr lang="en-GB" altLang="en-US" dirty="0"/>
          </a:p>
        </p:txBody>
      </p:sp>
      <p:sp>
        <p:nvSpPr>
          <p:cNvPr id="5" name="TextBox 4">
            <a:extLst>
              <a:ext uri="{FF2B5EF4-FFF2-40B4-BE49-F238E27FC236}">
                <a16:creationId xmlns:a16="http://schemas.microsoft.com/office/drawing/2014/main" id="{12F79CF7-BA47-96EE-99B9-72AA812050F2}"/>
              </a:ext>
            </a:extLst>
          </p:cNvPr>
          <p:cNvSpPr txBox="1"/>
          <p:nvPr/>
        </p:nvSpPr>
        <p:spPr>
          <a:xfrm>
            <a:off x="854438" y="2136338"/>
            <a:ext cx="9521915" cy="2585323"/>
          </a:xfrm>
          <a:prstGeom prst="rect">
            <a:avLst/>
          </a:prstGeom>
          <a:noFill/>
        </p:spPr>
        <p:txBody>
          <a:bodyPr wrap="square">
            <a:spAutoFit/>
          </a:bodyPr>
          <a:lstStyle/>
          <a:p>
            <a:r>
              <a:rPr lang="en-GB" dirty="0"/>
              <a:t>j. No Correlation Between Variables</a:t>
            </a:r>
          </a:p>
          <a:p>
            <a:pPr marL="285750" indent="-285750">
              <a:buFont typeface="Arial" panose="020B0604020202020204" pitchFamily="34" charset="0"/>
              <a:buChar char="•"/>
            </a:pPr>
            <a:r>
              <a:rPr lang="en-GB" dirty="0"/>
              <a:t>There is no significant correlation observed among the variables in the dataset.</a:t>
            </a:r>
          </a:p>
          <a:p>
            <a:pPr marL="285750" indent="-285750">
              <a:buFont typeface="Arial" panose="020B0604020202020204" pitchFamily="34" charset="0"/>
              <a:buChar char="•"/>
            </a:pPr>
            <a:r>
              <a:rPr lang="en-GB" dirty="0"/>
              <a:t>Rely on other factors and insights to drive deposit marketing strategies rather than relying on inter-variable relationships.</a:t>
            </a:r>
          </a:p>
          <a:p>
            <a:endParaRPr lang="en-GB" dirty="0"/>
          </a:p>
          <a:p>
            <a:r>
              <a:rPr lang="en-GB" dirty="0"/>
              <a:t>These key insights provide actionable information to improve deposit conversion rates and develop targeted marketing strategies. By understanding customer behaviour, seasonality, and campaign outcomes, the bank can enhance its marketing efforts and drive customer engagement and deposit growth.</a:t>
            </a:r>
            <a:endParaRPr lang="en-NG" dirty="0"/>
          </a:p>
        </p:txBody>
      </p:sp>
    </p:spTree>
    <p:extLst>
      <p:ext uri="{BB962C8B-B14F-4D97-AF65-F5344CB8AC3E}">
        <p14:creationId xmlns:p14="http://schemas.microsoft.com/office/powerpoint/2010/main" val="238198310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24"/>
        <p:cNvGrpSpPr/>
        <p:nvPr/>
      </p:nvGrpSpPr>
      <p:grpSpPr>
        <a:xfrm>
          <a:off x="0" y="0"/>
          <a:ext cx="0" cy="0"/>
          <a:chOff x="0" y="0"/>
          <a:chExt cx="0" cy="0"/>
        </a:xfrm>
      </p:grpSpPr>
      <p:pic>
        <p:nvPicPr>
          <p:cNvPr id="11" name="Picture 10" descr="A person in a suit and tie&#10;&#10;Description automatically generated with medium confidence">
            <a:extLst>
              <a:ext uri="{FF2B5EF4-FFF2-40B4-BE49-F238E27FC236}">
                <a16:creationId xmlns:a16="http://schemas.microsoft.com/office/drawing/2014/main" id="{6F0E9C23-C5F0-232C-6ECE-8F8DC3092A29}"/>
              </a:ext>
            </a:extLst>
          </p:cNvPr>
          <p:cNvPicPr>
            <a:picLocks noChangeAspect="1"/>
          </p:cNvPicPr>
          <p:nvPr/>
        </p:nvPicPr>
        <p:blipFill>
          <a:blip r:embed="rId3"/>
          <a:stretch>
            <a:fillRect/>
          </a:stretch>
        </p:blipFill>
        <p:spPr>
          <a:xfrm>
            <a:off x="347436" y="409121"/>
            <a:ext cx="4762500" cy="4762500"/>
          </a:xfrm>
          <a:prstGeom prst="rect">
            <a:avLst/>
          </a:prstGeom>
        </p:spPr>
      </p:pic>
      <p:sp>
        <p:nvSpPr>
          <p:cNvPr id="12" name="TextBox 11">
            <a:extLst>
              <a:ext uri="{FF2B5EF4-FFF2-40B4-BE49-F238E27FC236}">
                <a16:creationId xmlns:a16="http://schemas.microsoft.com/office/drawing/2014/main" id="{2CFCC5CF-3861-73C4-06E8-448994CCFDBF}"/>
              </a:ext>
            </a:extLst>
          </p:cNvPr>
          <p:cNvSpPr txBox="1"/>
          <p:nvPr/>
        </p:nvSpPr>
        <p:spPr>
          <a:xfrm>
            <a:off x="566057" y="5617029"/>
            <a:ext cx="4325257" cy="923330"/>
          </a:xfrm>
          <a:prstGeom prst="rect">
            <a:avLst/>
          </a:prstGeom>
          <a:noFill/>
        </p:spPr>
        <p:txBody>
          <a:bodyPr wrap="square" rtlCol="0">
            <a:spAutoFit/>
          </a:bodyPr>
          <a:lstStyle/>
          <a:p>
            <a:pPr algn="ctr"/>
            <a:r>
              <a:rPr lang="en-GB" sz="3600" b="1" dirty="0"/>
              <a:t>Kingsley Jolly Jackson</a:t>
            </a:r>
            <a:endParaRPr lang="en-GB" dirty="0"/>
          </a:p>
          <a:p>
            <a:pPr algn="ctr"/>
            <a:r>
              <a:rPr lang="en-GB" b="1" dirty="0"/>
              <a:t>Data Science Consultant 10Alytics</a:t>
            </a:r>
            <a:endParaRPr lang="en-NG" b="1" dirty="0"/>
          </a:p>
        </p:txBody>
      </p:sp>
      <p:pic>
        <p:nvPicPr>
          <p:cNvPr id="17" name="Picture 16" descr="A yellow sign with white text&#10;&#10;Description automatically generated with low confidence">
            <a:extLst>
              <a:ext uri="{FF2B5EF4-FFF2-40B4-BE49-F238E27FC236}">
                <a16:creationId xmlns:a16="http://schemas.microsoft.com/office/drawing/2014/main" id="{708BE9B0-A771-9AB3-1EAE-9DBCA757A002}"/>
              </a:ext>
            </a:extLst>
          </p:cNvPr>
          <p:cNvPicPr>
            <a:picLocks noChangeAspect="1"/>
          </p:cNvPicPr>
          <p:nvPr/>
        </p:nvPicPr>
        <p:blipFill>
          <a:blip r:embed="rId4"/>
          <a:stretch>
            <a:fillRect/>
          </a:stretch>
        </p:blipFill>
        <p:spPr>
          <a:xfrm>
            <a:off x="6064250" y="1169307"/>
            <a:ext cx="5829300" cy="3886200"/>
          </a:xfrm>
          <a:prstGeom prst="rect">
            <a:avLst/>
          </a:prstGeom>
        </p:spPr>
      </p:pic>
    </p:spTree>
    <p:extLst>
      <p:ext uri="{BB962C8B-B14F-4D97-AF65-F5344CB8AC3E}">
        <p14:creationId xmlns:p14="http://schemas.microsoft.com/office/powerpoint/2010/main" val="1702064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8890" imgH="8890" progId="TCLayout.ActiveDocument.1">
                  <p:embed/>
                </p:oleObj>
              </mc:Choice>
              <mc:Fallback>
                <p:oleObj name="think-cell Slide" r:id="rId3" imgW="8890" imgH="8890"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itle 5"/>
          <p:cNvSpPr>
            <a:spLocks noGrp="1"/>
          </p:cNvSpPr>
          <p:nvPr>
            <p:ph type="title"/>
          </p:nvPr>
        </p:nvSpPr>
        <p:spPr>
          <a:xfrm>
            <a:off x="403464" y="327761"/>
            <a:ext cx="10452013" cy="649855"/>
          </a:xfrm>
        </p:spPr>
        <p:txBody>
          <a:bodyPr vert="horz"/>
          <a:lstStyle/>
          <a:p>
            <a:r>
              <a:rPr lang="en-GB" altLang="en-US" dirty="0"/>
              <a:t>Introduction:</a:t>
            </a:r>
          </a:p>
        </p:txBody>
      </p:sp>
      <p:sp>
        <p:nvSpPr>
          <p:cNvPr id="5" name="Text Box 4"/>
          <p:cNvSpPr txBox="1"/>
          <p:nvPr/>
        </p:nvSpPr>
        <p:spPr>
          <a:xfrm>
            <a:off x="403464" y="1539075"/>
            <a:ext cx="4946458" cy="4801314"/>
          </a:xfrm>
          <a:prstGeom prst="rect">
            <a:avLst/>
          </a:prstGeom>
          <a:noFill/>
        </p:spPr>
        <p:txBody>
          <a:bodyPr wrap="square" rtlCol="0">
            <a:spAutoFit/>
          </a:bodyPr>
          <a:lstStyle/>
          <a:p>
            <a:r>
              <a:rPr lang="en-GB" altLang="en-US" dirty="0"/>
              <a:t>Nexus Bank is a financial institution dedicated to delivering unparalleled banking services to our clients. </a:t>
            </a:r>
          </a:p>
          <a:p>
            <a:r>
              <a:rPr lang="en-GB" altLang="en-US" dirty="0"/>
              <a:t>Our mission is to establish enduring relationships with our customers by providing tailored financial solutions that align with their individual needs and goals. </a:t>
            </a:r>
          </a:p>
          <a:p>
            <a:r>
              <a:rPr lang="en-GB" altLang="en-US" dirty="0"/>
              <a:t>At Nexus Bank, we believe that every individual deserves access to world-class financial products and services, regardless of their age, profession, or income level. That's why we offer a wide spectrum of banking solutions to accommodate your lifestyle, including term deposits, personal loans, and mortgage financing. Our team of seasoned banking professionals is committed to providing you with the utmost level of service, transparency, and honesty.</a:t>
            </a:r>
          </a:p>
        </p:txBody>
      </p:sp>
      <p:pic>
        <p:nvPicPr>
          <p:cNvPr id="7" name="Picture 6">
            <a:extLst>
              <a:ext uri="{FF2B5EF4-FFF2-40B4-BE49-F238E27FC236}">
                <a16:creationId xmlns:a16="http://schemas.microsoft.com/office/drawing/2014/main" id="{176468C6-E39B-73BC-E2BE-2D64E67FAF44}"/>
              </a:ext>
            </a:extLst>
          </p:cNvPr>
          <p:cNvPicPr>
            <a:picLocks noChangeAspect="1"/>
          </p:cNvPicPr>
          <p:nvPr/>
        </p:nvPicPr>
        <p:blipFill>
          <a:blip r:embed="rId5"/>
          <a:stretch>
            <a:fillRect/>
          </a:stretch>
        </p:blipFill>
        <p:spPr>
          <a:xfrm>
            <a:off x="5722369" y="2529289"/>
            <a:ext cx="6401520" cy="4000950"/>
          </a:xfrm>
          <a:prstGeom prst="rect">
            <a:avLst/>
          </a:prstGeom>
        </p:spPr>
      </p:pic>
      <p:sp>
        <p:nvSpPr>
          <p:cNvPr id="229" name="Google Shape;338;p6">
            <a:extLst>
              <a:ext uri="{FF2B5EF4-FFF2-40B4-BE49-F238E27FC236}">
                <a16:creationId xmlns:a16="http://schemas.microsoft.com/office/drawing/2014/main" id="{DD1D1E36-A39C-A7DB-F986-E8BBE075BF07}"/>
              </a:ext>
            </a:extLst>
          </p:cNvPr>
          <p:cNvSpPr txBox="1">
            <a:spLocks/>
          </p:cNvSpPr>
          <p:nvPr/>
        </p:nvSpPr>
        <p:spPr>
          <a:xfrm>
            <a:off x="0" y="-104931"/>
            <a:ext cx="8469443" cy="960349"/>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dirty="0">
                <a:solidFill>
                  <a:schemeClr val="bg1"/>
                </a:solidFill>
              </a:rPr>
              <a:t>INTRODUCTION</a:t>
            </a:r>
            <a:endParaRPr lang="en-GB" sz="3200" dirty="0">
              <a:solidFill>
                <a:schemeClr val="bg1"/>
              </a:solidFill>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24"/>
        <p:cNvGrpSpPr/>
        <p:nvPr/>
      </p:nvGrpSpPr>
      <p:grpSpPr>
        <a:xfrm>
          <a:off x="0" y="0"/>
          <a:ext cx="0" cy="0"/>
          <a:chOff x="0" y="0"/>
          <a:chExt cx="0" cy="0"/>
        </a:xfrm>
      </p:grpSpPr>
      <p:sp>
        <p:nvSpPr>
          <p:cNvPr id="325" name="Google Shape;325;p4"/>
          <p:cNvSpPr txBox="1">
            <a:spLocks noGrp="1"/>
          </p:cNvSpPr>
          <p:nvPr>
            <p:ph type="title"/>
          </p:nvPr>
        </p:nvSpPr>
        <p:spPr>
          <a:xfrm>
            <a:off x="354000" y="1644233"/>
            <a:ext cx="5393600" cy="1976400"/>
          </a:xfrm>
          <a:prstGeom prst="rect">
            <a:avLst/>
          </a:prstGeom>
          <a:noFill/>
          <a:ln>
            <a:noFill/>
          </a:ln>
        </p:spPr>
        <p:txBody>
          <a:bodyPr spcFirstLastPara="1" vert="horz" wrap="square" lIns="121900" tIns="121900" rIns="121900" bIns="121900" rtlCol="0" anchor="b" anchorCtr="0">
            <a:noAutofit/>
          </a:bodyPr>
          <a:lstStyle/>
          <a:p>
            <a:r>
              <a:rPr lang="en-GB" dirty="0"/>
              <a:t>The Task</a:t>
            </a:r>
          </a:p>
        </p:txBody>
      </p:sp>
      <p:sp>
        <p:nvSpPr>
          <p:cNvPr id="326" name="Google Shape;326;p4"/>
          <p:cNvSpPr txBox="1">
            <a:spLocks noGrp="1"/>
          </p:cNvSpPr>
          <p:nvPr>
            <p:ph type="subTitle" idx="1"/>
          </p:nvPr>
        </p:nvSpPr>
        <p:spPr>
          <a:xfrm>
            <a:off x="353999" y="3432633"/>
            <a:ext cx="5572000" cy="1646800"/>
          </a:xfrm>
          <a:prstGeom prst="rect">
            <a:avLst/>
          </a:prstGeom>
          <a:noFill/>
          <a:ln>
            <a:noFill/>
          </a:ln>
        </p:spPr>
        <p:txBody>
          <a:bodyPr spcFirstLastPara="1" vert="horz" wrap="square" lIns="121900" tIns="121900" rIns="121900" bIns="121900" rtlCol="0" anchor="t" anchorCtr="0">
            <a:noAutofit/>
          </a:bodyPr>
          <a:lstStyle/>
          <a:p>
            <a:pPr marL="609600" indent="-457200"/>
            <a:r>
              <a:rPr lang="en-GB" sz="2535" dirty="0">
                <a:solidFill>
                  <a:srgbClr val="333333"/>
                </a:solidFill>
              </a:rPr>
              <a:t>What is expected?</a:t>
            </a:r>
            <a:endParaRPr sz="2535" dirty="0">
              <a:solidFill>
                <a:srgbClr val="333333"/>
              </a:solidFill>
            </a:endParaRPr>
          </a:p>
        </p:txBody>
      </p:sp>
      <p:sp>
        <p:nvSpPr>
          <p:cNvPr id="3" name="TextBox 2"/>
          <p:cNvSpPr txBox="1"/>
          <p:nvPr/>
        </p:nvSpPr>
        <p:spPr>
          <a:xfrm>
            <a:off x="6096000" y="180204"/>
            <a:ext cx="5941325" cy="6340197"/>
          </a:xfrm>
          <a:prstGeom prst="rect">
            <a:avLst/>
          </a:prstGeom>
          <a:noFill/>
        </p:spPr>
        <p:txBody>
          <a:bodyPr wrap="square" rtlCol="0">
            <a:spAutoFit/>
          </a:bodyPr>
          <a:lstStyle/>
          <a:p>
            <a:pPr>
              <a:lnSpc>
                <a:spcPct val="115000"/>
              </a:lnSpc>
              <a:buSzPts val="1800"/>
            </a:pPr>
            <a:r>
              <a:rPr lang="en-GB" sz="2000" b="1" u="sng" dirty="0">
                <a:solidFill>
                  <a:schemeClr val="bg1"/>
                </a:solidFill>
              </a:rPr>
              <a:t>Objectives</a:t>
            </a:r>
          </a:p>
          <a:p>
            <a:pPr>
              <a:lnSpc>
                <a:spcPct val="115000"/>
              </a:lnSpc>
              <a:buSzPts val="1800"/>
            </a:pPr>
            <a:endParaRPr lang="en-GB" sz="2000" u="sng" dirty="0">
              <a:solidFill>
                <a:schemeClr val="bg1"/>
              </a:solidFill>
            </a:endParaRPr>
          </a:p>
          <a:p>
            <a:r>
              <a:rPr lang="en-GB" dirty="0">
                <a:solidFill>
                  <a:schemeClr val="bg1"/>
                </a:solidFill>
              </a:rPr>
              <a:t>Nexus bank has conducted campaigns with the goal of acquiring deposits. The directors were unsatisfied with their current situation and need to optimize the operations at Nexus bank. </a:t>
            </a:r>
          </a:p>
          <a:p>
            <a:endParaRPr lang="en-GB" dirty="0">
              <a:solidFill>
                <a:schemeClr val="bg1"/>
              </a:solidFill>
            </a:endParaRPr>
          </a:p>
          <a:p>
            <a:pPr marL="285750" indent="-285750">
              <a:buFont typeface="Arial" panose="020B0604020202020204" pitchFamily="34" charset="0"/>
              <a:buChar char="•"/>
            </a:pPr>
            <a:r>
              <a:rPr lang="en-GB" dirty="0">
                <a:solidFill>
                  <a:schemeClr val="bg1"/>
                </a:solidFill>
              </a:rPr>
              <a:t>Leverage on data to gain insights into the bank and improve efficiency and identify patterns , trends in customer behaviour to decipher if customer demographics such as age, educational level etc. influences customer’s attitude toward defaulting. </a:t>
            </a:r>
          </a:p>
          <a:p>
            <a:endParaRPr lang="en-GB" dirty="0">
              <a:solidFill>
                <a:schemeClr val="bg1"/>
              </a:solidFill>
            </a:endParaRPr>
          </a:p>
          <a:p>
            <a:pPr marL="285750" indent="-285750">
              <a:buFont typeface="Arial" panose="020B0604020202020204" pitchFamily="34" charset="0"/>
              <a:buChar char="•"/>
            </a:pPr>
            <a:r>
              <a:rPr lang="en-GB" dirty="0">
                <a:solidFill>
                  <a:schemeClr val="bg1"/>
                </a:solidFill>
              </a:rPr>
              <a:t>Predict future customer behaviour and know the likelihood of deposits from customers. Understand how effective the bank campaigns are and thus develop marketing campaigns to reach specific customer segments. </a:t>
            </a:r>
          </a:p>
          <a:p>
            <a:endParaRPr lang="en-GB" dirty="0">
              <a:solidFill>
                <a:schemeClr val="bg1"/>
              </a:solidFill>
            </a:endParaRPr>
          </a:p>
          <a:p>
            <a:pPr marL="285750" indent="-285750">
              <a:buFont typeface="Arial" panose="020B0604020202020204" pitchFamily="34" charset="0"/>
              <a:buChar char="•"/>
            </a:pPr>
            <a:r>
              <a:rPr lang="en-GB" dirty="0">
                <a:solidFill>
                  <a:schemeClr val="bg1"/>
                </a:solidFill>
              </a:rPr>
              <a:t>Analyse customer behaviours, loan trends, and marketing campaign effectiveness, Nexus wants to optimize its operations, mitigate risks/ loan defaults, and improve customer deposits.</a:t>
            </a:r>
            <a:endParaRPr lang="en-US"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889BF6-2943-192A-32B0-1784A5362A0C}"/>
              </a:ext>
            </a:extLst>
          </p:cNvPr>
          <p:cNvPicPr>
            <a:picLocks noChangeAspect="1"/>
          </p:cNvPicPr>
          <p:nvPr/>
        </p:nvPicPr>
        <p:blipFill>
          <a:blip r:embed="rId2"/>
          <a:stretch>
            <a:fillRect/>
          </a:stretch>
        </p:blipFill>
        <p:spPr>
          <a:xfrm>
            <a:off x="1" y="1774122"/>
            <a:ext cx="3548534" cy="2365690"/>
          </a:xfrm>
          <a:prstGeom prst="rect">
            <a:avLst/>
          </a:prstGeom>
        </p:spPr>
      </p:pic>
      <p:pic>
        <p:nvPicPr>
          <p:cNvPr id="11" name="Picture 10" descr="A picture containing circuit, electronics, electronic engineering, electronic component&#10;&#10;Description automatically generated">
            <a:extLst>
              <a:ext uri="{FF2B5EF4-FFF2-40B4-BE49-F238E27FC236}">
                <a16:creationId xmlns:a16="http://schemas.microsoft.com/office/drawing/2014/main" id="{A43A1F96-7526-FAA4-CA98-D1C6839C060B}"/>
              </a:ext>
            </a:extLst>
          </p:cNvPr>
          <p:cNvPicPr>
            <a:picLocks noChangeAspect="1"/>
          </p:cNvPicPr>
          <p:nvPr/>
        </p:nvPicPr>
        <p:blipFill>
          <a:blip r:embed="rId3"/>
          <a:stretch>
            <a:fillRect/>
          </a:stretch>
        </p:blipFill>
        <p:spPr>
          <a:xfrm>
            <a:off x="4266302" y="2094644"/>
            <a:ext cx="3311562" cy="1838727"/>
          </a:xfrm>
          <a:prstGeom prst="rect">
            <a:avLst/>
          </a:prstGeom>
        </p:spPr>
      </p:pic>
      <p:pic>
        <p:nvPicPr>
          <p:cNvPr id="13" name="Picture 12">
            <a:extLst>
              <a:ext uri="{FF2B5EF4-FFF2-40B4-BE49-F238E27FC236}">
                <a16:creationId xmlns:a16="http://schemas.microsoft.com/office/drawing/2014/main" id="{E523CE84-9F86-AD7E-2D62-710F59467338}"/>
              </a:ext>
            </a:extLst>
          </p:cNvPr>
          <p:cNvPicPr>
            <a:picLocks noChangeAspect="1"/>
          </p:cNvPicPr>
          <p:nvPr/>
        </p:nvPicPr>
        <p:blipFill>
          <a:blip r:embed="rId4"/>
          <a:stretch>
            <a:fillRect/>
          </a:stretch>
        </p:blipFill>
        <p:spPr>
          <a:xfrm>
            <a:off x="8570897" y="2141423"/>
            <a:ext cx="2910500" cy="1940333"/>
          </a:xfrm>
          <a:prstGeom prst="rect">
            <a:avLst/>
          </a:prstGeom>
        </p:spPr>
      </p:pic>
      <p:sp>
        <p:nvSpPr>
          <p:cNvPr id="14" name="Google Shape;338;p6">
            <a:extLst>
              <a:ext uri="{FF2B5EF4-FFF2-40B4-BE49-F238E27FC236}">
                <a16:creationId xmlns:a16="http://schemas.microsoft.com/office/drawing/2014/main" id="{DEA81340-D9F1-59A7-DFE9-4B2F58B861DA}"/>
              </a:ext>
            </a:extLst>
          </p:cNvPr>
          <p:cNvSpPr txBox="1">
            <a:spLocks/>
          </p:cNvSpPr>
          <p:nvPr/>
        </p:nvSpPr>
        <p:spPr>
          <a:xfrm>
            <a:off x="0" y="10581"/>
            <a:ext cx="8469443" cy="960349"/>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dirty="0">
                <a:solidFill>
                  <a:schemeClr val="bg1"/>
                </a:solidFill>
              </a:rPr>
              <a:t>DATA PRE - PROCESSING</a:t>
            </a:r>
            <a:endParaRPr lang="en-GB" sz="3200" dirty="0">
              <a:solidFill>
                <a:schemeClr val="bg1"/>
              </a:solidFill>
            </a:endParaRPr>
          </a:p>
        </p:txBody>
      </p:sp>
      <p:sp>
        <p:nvSpPr>
          <p:cNvPr id="15" name="TextBox 14">
            <a:extLst>
              <a:ext uri="{FF2B5EF4-FFF2-40B4-BE49-F238E27FC236}">
                <a16:creationId xmlns:a16="http://schemas.microsoft.com/office/drawing/2014/main" id="{61F55DC3-9283-610A-B9ED-FF2B4F7A1F3C}"/>
              </a:ext>
            </a:extLst>
          </p:cNvPr>
          <p:cNvSpPr txBox="1"/>
          <p:nvPr/>
        </p:nvSpPr>
        <p:spPr>
          <a:xfrm>
            <a:off x="8469443" y="4663674"/>
            <a:ext cx="3272614" cy="1200329"/>
          </a:xfrm>
          <a:prstGeom prst="rect">
            <a:avLst/>
          </a:prstGeom>
          <a:noFill/>
        </p:spPr>
        <p:txBody>
          <a:bodyPr wrap="square" rtlCol="0">
            <a:spAutoFit/>
          </a:bodyPr>
          <a:lstStyle/>
          <a:p>
            <a:pPr marL="285750" indent="-285750">
              <a:buFont typeface="Arial" panose="020B0604020202020204" pitchFamily="34" charset="0"/>
              <a:buChar char="•"/>
            </a:pPr>
            <a:r>
              <a:rPr lang="en-GB" dirty="0"/>
              <a:t>Use the Min - Max scaler to scale the dataset – compress to balance and duration in the dataset</a:t>
            </a:r>
            <a:endParaRPr lang="en-NG" dirty="0"/>
          </a:p>
        </p:txBody>
      </p:sp>
      <p:sp>
        <p:nvSpPr>
          <p:cNvPr id="16" name="TextBox 15">
            <a:extLst>
              <a:ext uri="{FF2B5EF4-FFF2-40B4-BE49-F238E27FC236}">
                <a16:creationId xmlns:a16="http://schemas.microsoft.com/office/drawing/2014/main" id="{7A49F56A-0CB4-0F2A-7316-11BF987B9135}"/>
              </a:ext>
            </a:extLst>
          </p:cNvPr>
          <p:cNvSpPr txBox="1"/>
          <p:nvPr/>
        </p:nvSpPr>
        <p:spPr>
          <a:xfrm>
            <a:off x="4470757" y="4663674"/>
            <a:ext cx="3272614" cy="923330"/>
          </a:xfrm>
          <a:prstGeom prst="rect">
            <a:avLst/>
          </a:prstGeom>
          <a:noFill/>
        </p:spPr>
        <p:txBody>
          <a:bodyPr wrap="square" rtlCol="0">
            <a:spAutoFit/>
          </a:bodyPr>
          <a:lstStyle/>
          <a:p>
            <a:pPr marL="285750" indent="-285750">
              <a:buFont typeface="Arial" panose="020B0604020202020204" pitchFamily="34" charset="0"/>
              <a:buChar char="•"/>
            </a:pPr>
            <a:r>
              <a:rPr lang="en-GB" dirty="0"/>
              <a:t>Use label encoder to transform categorical data to numerical variables</a:t>
            </a:r>
            <a:endParaRPr lang="en-NG" dirty="0"/>
          </a:p>
        </p:txBody>
      </p:sp>
      <p:sp>
        <p:nvSpPr>
          <p:cNvPr id="17" name="TextBox 16">
            <a:extLst>
              <a:ext uri="{FF2B5EF4-FFF2-40B4-BE49-F238E27FC236}">
                <a16:creationId xmlns:a16="http://schemas.microsoft.com/office/drawing/2014/main" id="{D34BA838-6B26-B094-D974-952BB05EF44A}"/>
              </a:ext>
            </a:extLst>
          </p:cNvPr>
          <p:cNvSpPr txBox="1"/>
          <p:nvPr/>
        </p:nvSpPr>
        <p:spPr>
          <a:xfrm>
            <a:off x="8621843" y="4069370"/>
            <a:ext cx="3272614" cy="369332"/>
          </a:xfrm>
          <a:prstGeom prst="rect">
            <a:avLst/>
          </a:prstGeom>
          <a:noFill/>
        </p:spPr>
        <p:txBody>
          <a:bodyPr wrap="square" rtlCol="0">
            <a:spAutoFit/>
          </a:bodyPr>
          <a:lstStyle/>
          <a:p>
            <a:pPr algn="ctr"/>
            <a:r>
              <a:rPr lang="en-GB" b="1" dirty="0"/>
              <a:t>DATA SCALING</a:t>
            </a:r>
            <a:endParaRPr lang="en-NG" b="1" dirty="0"/>
          </a:p>
        </p:txBody>
      </p:sp>
      <p:sp>
        <p:nvSpPr>
          <p:cNvPr id="18" name="TextBox 17">
            <a:extLst>
              <a:ext uri="{FF2B5EF4-FFF2-40B4-BE49-F238E27FC236}">
                <a16:creationId xmlns:a16="http://schemas.microsoft.com/office/drawing/2014/main" id="{D1D13AB7-6080-CF7D-DB0B-06208B1FAAD3}"/>
              </a:ext>
            </a:extLst>
          </p:cNvPr>
          <p:cNvSpPr txBox="1"/>
          <p:nvPr/>
        </p:nvSpPr>
        <p:spPr>
          <a:xfrm>
            <a:off x="4285776" y="4110146"/>
            <a:ext cx="3272614" cy="369332"/>
          </a:xfrm>
          <a:prstGeom prst="rect">
            <a:avLst/>
          </a:prstGeom>
          <a:noFill/>
        </p:spPr>
        <p:txBody>
          <a:bodyPr wrap="square" rtlCol="0">
            <a:spAutoFit/>
          </a:bodyPr>
          <a:lstStyle/>
          <a:p>
            <a:pPr algn="ctr"/>
            <a:r>
              <a:rPr lang="en-GB" b="1" dirty="0"/>
              <a:t>DATA ENCODING</a:t>
            </a:r>
            <a:endParaRPr lang="en-NG" b="1" dirty="0"/>
          </a:p>
        </p:txBody>
      </p:sp>
      <p:sp>
        <p:nvSpPr>
          <p:cNvPr id="19" name="TextBox 18">
            <a:extLst>
              <a:ext uri="{FF2B5EF4-FFF2-40B4-BE49-F238E27FC236}">
                <a16:creationId xmlns:a16="http://schemas.microsoft.com/office/drawing/2014/main" id="{2AB55831-F310-C59E-36C3-B938086DF006}"/>
              </a:ext>
            </a:extLst>
          </p:cNvPr>
          <p:cNvSpPr txBox="1"/>
          <p:nvPr/>
        </p:nvSpPr>
        <p:spPr>
          <a:xfrm>
            <a:off x="121477" y="4063683"/>
            <a:ext cx="3272614" cy="369332"/>
          </a:xfrm>
          <a:prstGeom prst="rect">
            <a:avLst/>
          </a:prstGeom>
          <a:noFill/>
        </p:spPr>
        <p:txBody>
          <a:bodyPr wrap="square" rtlCol="0">
            <a:spAutoFit/>
          </a:bodyPr>
          <a:lstStyle/>
          <a:p>
            <a:pPr algn="ctr"/>
            <a:r>
              <a:rPr lang="en-GB" b="1" dirty="0"/>
              <a:t>FUTURE ENGINEERING</a:t>
            </a:r>
            <a:endParaRPr lang="en-NG" b="1" dirty="0"/>
          </a:p>
        </p:txBody>
      </p:sp>
      <p:sp>
        <p:nvSpPr>
          <p:cNvPr id="20" name="TextBox 19">
            <a:extLst>
              <a:ext uri="{FF2B5EF4-FFF2-40B4-BE49-F238E27FC236}">
                <a16:creationId xmlns:a16="http://schemas.microsoft.com/office/drawing/2014/main" id="{B4248F3C-58BA-DEC0-FA6A-D9872CEFE80A}"/>
              </a:ext>
            </a:extLst>
          </p:cNvPr>
          <p:cNvSpPr txBox="1"/>
          <p:nvPr/>
        </p:nvSpPr>
        <p:spPr>
          <a:xfrm>
            <a:off x="617212" y="4699962"/>
            <a:ext cx="3272614" cy="1200329"/>
          </a:xfrm>
          <a:prstGeom prst="rect">
            <a:avLst/>
          </a:prstGeom>
          <a:noFill/>
        </p:spPr>
        <p:txBody>
          <a:bodyPr wrap="square" rtlCol="0">
            <a:spAutoFit/>
          </a:bodyPr>
          <a:lstStyle/>
          <a:p>
            <a:pPr marL="285750" indent="-285750">
              <a:buFont typeface="Arial" panose="020B0604020202020204" pitchFamily="34" charset="0"/>
              <a:buChar char="•"/>
            </a:pPr>
            <a:r>
              <a:rPr lang="en-GB" dirty="0"/>
              <a:t>Drop unwanted features</a:t>
            </a:r>
          </a:p>
          <a:p>
            <a:pPr marL="285750" indent="-285750">
              <a:buFont typeface="Arial" panose="020B0604020202020204" pitchFamily="34" charset="0"/>
              <a:buChar char="•"/>
            </a:pPr>
            <a:r>
              <a:rPr lang="en-GB" dirty="0"/>
              <a:t>Handle missing values</a:t>
            </a:r>
          </a:p>
          <a:p>
            <a:pPr marL="285750" indent="-285750">
              <a:buFont typeface="Arial" panose="020B0604020202020204" pitchFamily="34" charset="0"/>
              <a:buChar char="•"/>
            </a:pPr>
            <a:r>
              <a:rPr lang="en-GB" dirty="0"/>
              <a:t>Handle categorical features</a:t>
            </a:r>
          </a:p>
          <a:p>
            <a:pPr marL="285750" indent="-285750">
              <a:buFont typeface="Arial" panose="020B0604020202020204" pitchFamily="34" charset="0"/>
              <a:buChar char="•"/>
            </a:pPr>
            <a:r>
              <a:rPr lang="en-GB" dirty="0"/>
              <a:t>Remove outliers</a:t>
            </a:r>
            <a:endParaRPr lang="en-NG" dirty="0"/>
          </a:p>
        </p:txBody>
      </p:sp>
    </p:spTree>
    <p:extLst>
      <p:ext uri="{BB962C8B-B14F-4D97-AF65-F5344CB8AC3E}">
        <p14:creationId xmlns:p14="http://schemas.microsoft.com/office/powerpoint/2010/main" val="130302244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7"/>
        <p:cNvGrpSpPr/>
        <p:nvPr/>
      </p:nvGrpSpPr>
      <p:grpSpPr>
        <a:xfrm>
          <a:off x="0" y="0"/>
          <a:ext cx="0" cy="0"/>
          <a:chOff x="0" y="0"/>
          <a:chExt cx="0" cy="0"/>
        </a:xfrm>
      </p:grpSpPr>
      <p:sp>
        <p:nvSpPr>
          <p:cNvPr id="338" name="Google Shape;338;p6"/>
          <p:cNvSpPr txBox="1">
            <a:spLocks noGrp="1"/>
          </p:cNvSpPr>
          <p:nvPr>
            <p:ph type="title"/>
          </p:nvPr>
        </p:nvSpPr>
        <p:spPr>
          <a:xfrm>
            <a:off x="0" y="0"/>
            <a:ext cx="4467069" cy="1903751"/>
          </a:xfrm>
          <a:prstGeom prst="rect">
            <a:avLst/>
          </a:prstGeom>
          <a:solidFill>
            <a:schemeClr val="tx1"/>
          </a:solidFill>
          <a:ln>
            <a:noFill/>
          </a:ln>
        </p:spPr>
        <p:txBody>
          <a:bodyPr spcFirstLastPara="1" vert="horz" wrap="square" lIns="121900" tIns="121900" rIns="121900" bIns="121900" rtlCol="0" anchor="t" anchorCtr="0">
            <a:noAutofit/>
          </a:bodyPr>
          <a:lstStyle/>
          <a:p>
            <a:pPr>
              <a:lnSpc>
                <a:spcPct val="100000"/>
              </a:lnSpc>
              <a:spcBef>
                <a:spcPts val="0"/>
              </a:spcBef>
              <a:buSzPts val="2400"/>
            </a:pPr>
            <a:r>
              <a:rPr lang="en" dirty="0">
                <a:solidFill>
                  <a:schemeClr val="bg1"/>
                </a:solidFill>
              </a:rPr>
              <a:t>EXPLORATORY DATA ANALYSIS:</a:t>
            </a:r>
            <a:endParaRPr sz="3200" dirty="0">
              <a:solidFill>
                <a:schemeClr val="bg1"/>
              </a:solidFill>
            </a:endParaRPr>
          </a:p>
        </p:txBody>
      </p:sp>
      <p:pic>
        <p:nvPicPr>
          <p:cNvPr id="3" name="Picture 2" descr="A picture containing text, screenshot, diagram, colorfulness&#10;&#10;Description automatically generated">
            <a:extLst>
              <a:ext uri="{FF2B5EF4-FFF2-40B4-BE49-F238E27FC236}">
                <a16:creationId xmlns:a16="http://schemas.microsoft.com/office/drawing/2014/main" id="{1DD2B51C-C610-7B3B-B8D4-C060517EE67D}"/>
              </a:ext>
            </a:extLst>
          </p:cNvPr>
          <p:cNvPicPr>
            <a:picLocks noChangeAspect="1"/>
          </p:cNvPicPr>
          <p:nvPr/>
        </p:nvPicPr>
        <p:blipFill>
          <a:blip r:embed="rId3"/>
          <a:stretch>
            <a:fillRect/>
          </a:stretch>
        </p:blipFill>
        <p:spPr>
          <a:xfrm>
            <a:off x="4706910" y="97816"/>
            <a:ext cx="7350177" cy="6556063"/>
          </a:xfrm>
          <a:prstGeom prst="rect">
            <a:avLst/>
          </a:prstGeom>
        </p:spPr>
      </p:pic>
      <p:sp>
        <p:nvSpPr>
          <p:cNvPr id="4" name="TextBox 3">
            <a:extLst>
              <a:ext uri="{FF2B5EF4-FFF2-40B4-BE49-F238E27FC236}">
                <a16:creationId xmlns:a16="http://schemas.microsoft.com/office/drawing/2014/main" id="{33D5510E-067F-7726-38E3-F53951C76B19}"/>
              </a:ext>
            </a:extLst>
          </p:cNvPr>
          <p:cNvSpPr txBox="1"/>
          <p:nvPr/>
        </p:nvSpPr>
        <p:spPr>
          <a:xfrm>
            <a:off x="0" y="2037230"/>
            <a:ext cx="2233534" cy="369332"/>
          </a:xfrm>
          <a:prstGeom prst="rect">
            <a:avLst/>
          </a:prstGeom>
          <a:noFill/>
        </p:spPr>
        <p:txBody>
          <a:bodyPr wrap="square" rtlCol="0">
            <a:spAutoFit/>
          </a:bodyPr>
          <a:lstStyle/>
          <a:p>
            <a:r>
              <a:rPr lang="en-GB" b="1" dirty="0"/>
              <a:t>Univariate Analysis</a:t>
            </a:r>
            <a:endParaRPr lang="en-NG" b="1" dirty="0"/>
          </a:p>
        </p:txBody>
      </p:sp>
      <p:sp>
        <p:nvSpPr>
          <p:cNvPr id="5" name="TextBox 4">
            <a:extLst>
              <a:ext uri="{FF2B5EF4-FFF2-40B4-BE49-F238E27FC236}">
                <a16:creationId xmlns:a16="http://schemas.microsoft.com/office/drawing/2014/main" id="{4FFC9625-701F-1125-0F5A-ADB692B36699}"/>
              </a:ext>
            </a:extLst>
          </p:cNvPr>
          <p:cNvSpPr txBox="1"/>
          <p:nvPr/>
        </p:nvSpPr>
        <p:spPr>
          <a:xfrm>
            <a:off x="0" y="2361592"/>
            <a:ext cx="4586990" cy="4524315"/>
          </a:xfrm>
          <a:prstGeom prst="rect">
            <a:avLst/>
          </a:prstGeom>
          <a:noFill/>
        </p:spPr>
        <p:txBody>
          <a:bodyPr wrap="square" rtlCol="0">
            <a:spAutoFit/>
          </a:bodyPr>
          <a:lstStyle/>
          <a:p>
            <a:r>
              <a:rPr lang="en-GB" u="sng" dirty="0"/>
              <a:t>Observation</a:t>
            </a:r>
            <a:r>
              <a:rPr lang="en-GB" dirty="0"/>
              <a:t>:</a:t>
            </a:r>
          </a:p>
          <a:p>
            <a:pPr marL="285750" indent="-285750">
              <a:buFont typeface="Arial" panose="020B0604020202020204" pitchFamily="34" charset="0"/>
              <a:buChar char="•"/>
            </a:pPr>
            <a:r>
              <a:rPr lang="en-GB" dirty="0"/>
              <a:t>Customers with job type as management and blue-collar records are high in the given dataset and house are less</a:t>
            </a:r>
          </a:p>
          <a:p>
            <a:pPr marL="285750" indent="-285750">
              <a:buFont typeface="Arial" panose="020B0604020202020204" pitchFamily="34" charset="0"/>
              <a:buChar char="•"/>
            </a:pPr>
            <a:r>
              <a:rPr lang="en-GB" dirty="0"/>
              <a:t>Married customers are high and divorced are less</a:t>
            </a:r>
          </a:p>
          <a:p>
            <a:pPr marL="285750" indent="-285750">
              <a:buFont typeface="Arial" panose="020B0604020202020204" pitchFamily="34" charset="0"/>
              <a:buChar char="•"/>
            </a:pPr>
            <a:r>
              <a:rPr lang="en-GB" dirty="0"/>
              <a:t>The dataset shows customers with secondary educational background are higher</a:t>
            </a:r>
          </a:p>
          <a:p>
            <a:pPr marL="285750" indent="-285750">
              <a:buFont typeface="Arial" panose="020B0604020202020204" pitchFamily="34" charset="0"/>
              <a:buChar char="•"/>
            </a:pPr>
            <a:r>
              <a:rPr lang="en-GB" dirty="0"/>
              <a:t>Default from the dataset does not play any significant role as </a:t>
            </a:r>
            <a:r>
              <a:rPr lang="en-GB"/>
              <a:t>it  shows </a:t>
            </a:r>
            <a:r>
              <a:rPr lang="en-GB" dirty="0"/>
              <a:t>number of 'no'' in high ratio compared to the number of 'yes'</a:t>
            </a:r>
          </a:p>
          <a:p>
            <a:pPr marL="285750" indent="-285750">
              <a:buFont typeface="Arial" panose="020B0604020202020204" pitchFamily="34" charset="0"/>
              <a:buChar char="•"/>
            </a:pPr>
            <a:r>
              <a:rPr lang="en-GB" dirty="0"/>
              <a:t>Monthly distribution in the data shows that May contributed high number while Dec shows lesser contribution</a:t>
            </a:r>
            <a:endParaRPr lang="en-NG" dirty="0"/>
          </a:p>
        </p:txBody>
      </p:sp>
    </p:spTree>
    <p:extLst>
      <p:ext uri="{BB962C8B-B14F-4D97-AF65-F5344CB8AC3E}">
        <p14:creationId xmlns:p14="http://schemas.microsoft.com/office/powerpoint/2010/main" val="1078882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Google Shape;338;p6">
            <a:extLst>
              <a:ext uri="{FF2B5EF4-FFF2-40B4-BE49-F238E27FC236}">
                <a16:creationId xmlns:a16="http://schemas.microsoft.com/office/drawing/2014/main" id="{B8FAF345-6FB1-1BD4-252E-BF6701CA8964}"/>
              </a:ext>
            </a:extLst>
          </p:cNvPr>
          <p:cNvSpPr txBox="1">
            <a:spLocks/>
          </p:cNvSpPr>
          <p:nvPr/>
        </p:nvSpPr>
        <p:spPr>
          <a:xfrm>
            <a:off x="1" y="-15632"/>
            <a:ext cx="4734232" cy="2065658"/>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a:solidFill>
                  <a:schemeClr val="bg1"/>
                </a:solidFill>
              </a:rPr>
              <a:t>EXPLORATORY DATA ANALYSIS</a:t>
            </a:r>
            <a:endParaRPr lang="en-GB" sz="3200" dirty="0">
              <a:solidFill>
                <a:schemeClr val="bg1"/>
              </a:solidFill>
            </a:endParaRPr>
          </a:p>
        </p:txBody>
      </p:sp>
      <p:pic>
        <p:nvPicPr>
          <p:cNvPr id="7" name="Picture 6">
            <a:extLst>
              <a:ext uri="{FF2B5EF4-FFF2-40B4-BE49-F238E27FC236}">
                <a16:creationId xmlns:a16="http://schemas.microsoft.com/office/drawing/2014/main" id="{5C54D7C1-435E-FE0C-C15E-53C0F6E40785}"/>
              </a:ext>
            </a:extLst>
          </p:cNvPr>
          <p:cNvPicPr>
            <a:picLocks noChangeAspect="1"/>
          </p:cNvPicPr>
          <p:nvPr/>
        </p:nvPicPr>
        <p:blipFill>
          <a:blip r:embed="rId2"/>
          <a:stretch>
            <a:fillRect/>
          </a:stretch>
        </p:blipFill>
        <p:spPr>
          <a:xfrm>
            <a:off x="6340838" y="1170881"/>
            <a:ext cx="5618813" cy="2778159"/>
          </a:xfrm>
          <a:prstGeom prst="rect">
            <a:avLst/>
          </a:prstGeom>
        </p:spPr>
      </p:pic>
      <p:pic>
        <p:nvPicPr>
          <p:cNvPr id="10" name="Picture 9">
            <a:extLst>
              <a:ext uri="{FF2B5EF4-FFF2-40B4-BE49-F238E27FC236}">
                <a16:creationId xmlns:a16="http://schemas.microsoft.com/office/drawing/2014/main" id="{327D8414-8225-B9F0-2553-7BD7D4EA2266}"/>
              </a:ext>
            </a:extLst>
          </p:cNvPr>
          <p:cNvPicPr>
            <a:picLocks noChangeAspect="1"/>
          </p:cNvPicPr>
          <p:nvPr/>
        </p:nvPicPr>
        <p:blipFill>
          <a:blip r:embed="rId3"/>
          <a:stretch>
            <a:fillRect/>
          </a:stretch>
        </p:blipFill>
        <p:spPr>
          <a:xfrm>
            <a:off x="6340838" y="4079841"/>
            <a:ext cx="5618813" cy="2778159"/>
          </a:xfrm>
          <a:prstGeom prst="rect">
            <a:avLst/>
          </a:prstGeom>
        </p:spPr>
      </p:pic>
      <p:sp>
        <p:nvSpPr>
          <p:cNvPr id="11" name="TextBox 10">
            <a:extLst>
              <a:ext uri="{FF2B5EF4-FFF2-40B4-BE49-F238E27FC236}">
                <a16:creationId xmlns:a16="http://schemas.microsoft.com/office/drawing/2014/main" id="{FBC71A95-231E-C92E-E2E1-05A73DCA18FB}"/>
              </a:ext>
            </a:extLst>
          </p:cNvPr>
          <p:cNvSpPr txBox="1"/>
          <p:nvPr/>
        </p:nvSpPr>
        <p:spPr>
          <a:xfrm>
            <a:off x="30120" y="2788204"/>
            <a:ext cx="4586990" cy="3416320"/>
          </a:xfrm>
          <a:prstGeom prst="rect">
            <a:avLst/>
          </a:prstGeom>
          <a:noFill/>
        </p:spPr>
        <p:txBody>
          <a:bodyPr wrap="square" rtlCol="0">
            <a:spAutoFit/>
          </a:bodyPr>
          <a:lstStyle/>
          <a:p>
            <a:r>
              <a:rPr lang="en-GB" b="1" u="sng" dirty="0"/>
              <a:t>Observation</a:t>
            </a:r>
            <a:r>
              <a:rPr lang="en-GB" dirty="0"/>
              <a:t>:</a:t>
            </a:r>
          </a:p>
          <a:p>
            <a:pPr marL="285750" indent="-285750">
              <a:buFont typeface="Arial" panose="020B0604020202020204" pitchFamily="34" charset="0"/>
              <a:buChar char="•"/>
            </a:pPr>
            <a:r>
              <a:rPr lang="en-GB" dirty="0"/>
              <a:t>From the dataset retired customers are interest in bank deposit</a:t>
            </a:r>
          </a:p>
          <a:p>
            <a:pPr marL="285750" indent="-285750">
              <a:buFont typeface="Arial" panose="020B0604020202020204" pitchFamily="34" charset="0"/>
              <a:buChar char="•"/>
            </a:pPr>
            <a:r>
              <a:rPr lang="en-GB" dirty="0"/>
              <a:t>The month of May records high number with low ratio of interest in deposit</a:t>
            </a:r>
          </a:p>
          <a:p>
            <a:pPr marL="285750" indent="-285750">
              <a:buFont typeface="Arial" panose="020B0604020202020204" pitchFamily="34" charset="0"/>
              <a:buChar char="•"/>
            </a:pPr>
            <a:r>
              <a:rPr lang="en-GB" dirty="0"/>
              <a:t>Customers with a housing loan to be uninterested in making a bank deposit</a:t>
            </a:r>
          </a:p>
          <a:p>
            <a:pPr marL="285750" indent="-285750">
              <a:buFont typeface="Arial" panose="020B0604020202020204" pitchFamily="34" charset="0"/>
              <a:buChar char="•"/>
            </a:pPr>
            <a:r>
              <a:rPr lang="en-GB" dirty="0"/>
              <a:t>Campaign outcome with </a:t>
            </a:r>
            <a:r>
              <a:rPr lang="en-GB" dirty="0" err="1"/>
              <a:t>poutcome</a:t>
            </a:r>
            <a:r>
              <a:rPr lang="en-GB" dirty="0"/>
              <a:t> = success have high tendency of making deposit</a:t>
            </a:r>
          </a:p>
          <a:p>
            <a:pPr marL="285750" indent="-285750">
              <a:buFont typeface="Arial" panose="020B0604020202020204" pitchFamily="34" charset="0"/>
              <a:buChar char="•"/>
            </a:pPr>
            <a:r>
              <a:rPr lang="en-GB" dirty="0"/>
              <a:t>March , September, October, and December customers showed much interest on deposit</a:t>
            </a:r>
          </a:p>
        </p:txBody>
      </p:sp>
      <p:sp>
        <p:nvSpPr>
          <p:cNvPr id="12" name="TextBox 11">
            <a:extLst>
              <a:ext uri="{FF2B5EF4-FFF2-40B4-BE49-F238E27FC236}">
                <a16:creationId xmlns:a16="http://schemas.microsoft.com/office/drawing/2014/main" id="{C620883B-0EEF-E11D-C8C1-3CBF55D6011A}"/>
              </a:ext>
            </a:extLst>
          </p:cNvPr>
          <p:cNvSpPr txBox="1"/>
          <p:nvPr/>
        </p:nvSpPr>
        <p:spPr>
          <a:xfrm>
            <a:off x="0" y="2327613"/>
            <a:ext cx="2233534" cy="369332"/>
          </a:xfrm>
          <a:prstGeom prst="rect">
            <a:avLst/>
          </a:prstGeom>
          <a:noFill/>
        </p:spPr>
        <p:txBody>
          <a:bodyPr wrap="square" rtlCol="0">
            <a:spAutoFit/>
          </a:bodyPr>
          <a:lstStyle/>
          <a:p>
            <a:r>
              <a:rPr lang="en-GB" b="1" dirty="0"/>
              <a:t>Univariate Analysis</a:t>
            </a:r>
            <a:endParaRPr lang="en-NG" b="1"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Google Shape;338;p6">
            <a:extLst>
              <a:ext uri="{FF2B5EF4-FFF2-40B4-BE49-F238E27FC236}">
                <a16:creationId xmlns:a16="http://schemas.microsoft.com/office/drawing/2014/main" id="{DB40A696-C2C0-5EF5-42BB-B70261795220}"/>
              </a:ext>
            </a:extLst>
          </p:cNvPr>
          <p:cNvSpPr txBox="1">
            <a:spLocks/>
          </p:cNvSpPr>
          <p:nvPr/>
        </p:nvSpPr>
        <p:spPr>
          <a:xfrm>
            <a:off x="1" y="30233"/>
            <a:ext cx="5111645" cy="2068643"/>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a:solidFill>
                  <a:schemeClr val="bg1"/>
                </a:solidFill>
              </a:rPr>
              <a:t>EXPLORATORY DATA ANALYSIS</a:t>
            </a:r>
            <a:endParaRPr lang="en-GB" sz="3200" dirty="0">
              <a:solidFill>
                <a:schemeClr val="bg1"/>
              </a:solidFill>
            </a:endParaRPr>
          </a:p>
        </p:txBody>
      </p:sp>
      <p:sp>
        <p:nvSpPr>
          <p:cNvPr id="3" name="TextBox 2">
            <a:extLst>
              <a:ext uri="{FF2B5EF4-FFF2-40B4-BE49-F238E27FC236}">
                <a16:creationId xmlns:a16="http://schemas.microsoft.com/office/drawing/2014/main" id="{68D3CE13-3A79-934C-D6CF-7CD829166F6B}"/>
              </a:ext>
            </a:extLst>
          </p:cNvPr>
          <p:cNvSpPr txBox="1"/>
          <p:nvPr/>
        </p:nvSpPr>
        <p:spPr>
          <a:xfrm>
            <a:off x="1" y="2446790"/>
            <a:ext cx="6243402" cy="369332"/>
          </a:xfrm>
          <a:prstGeom prst="rect">
            <a:avLst/>
          </a:prstGeom>
          <a:noFill/>
        </p:spPr>
        <p:txBody>
          <a:bodyPr wrap="square">
            <a:spAutoFit/>
          </a:bodyPr>
          <a:lstStyle/>
          <a:p>
            <a:r>
              <a:rPr lang="en-GB" b="1" dirty="0"/>
              <a:t>Univariate distribution of continuous features</a:t>
            </a:r>
            <a:endParaRPr lang="en-NG" b="1" dirty="0"/>
          </a:p>
        </p:txBody>
      </p:sp>
      <p:pic>
        <p:nvPicPr>
          <p:cNvPr id="6" name="Picture 5" descr="A picture containing text, sketch, diagram, drawing&#10;&#10;Description automatically generated">
            <a:extLst>
              <a:ext uri="{FF2B5EF4-FFF2-40B4-BE49-F238E27FC236}">
                <a16:creationId xmlns:a16="http://schemas.microsoft.com/office/drawing/2014/main" id="{A21EB0D9-A878-D56E-A3FC-2A3A1FA402E1}"/>
              </a:ext>
            </a:extLst>
          </p:cNvPr>
          <p:cNvPicPr>
            <a:picLocks noChangeAspect="1"/>
          </p:cNvPicPr>
          <p:nvPr/>
        </p:nvPicPr>
        <p:blipFill>
          <a:blip r:embed="rId2"/>
          <a:stretch>
            <a:fillRect/>
          </a:stretch>
        </p:blipFill>
        <p:spPr>
          <a:xfrm>
            <a:off x="5146979" y="0"/>
            <a:ext cx="6789727" cy="6858000"/>
          </a:xfrm>
          <a:prstGeom prst="rect">
            <a:avLst/>
          </a:prstGeom>
        </p:spPr>
      </p:pic>
      <p:sp>
        <p:nvSpPr>
          <p:cNvPr id="9" name="TextBox 8">
            <a:extLst>
              <a:ext uri="{FF2B5EF4-FFF2-40B4-BE49-F238E27FC236}">
                <a16:creationId xmlns:a16="http://schemas.microsoft.com/office/drawing/2014/main" id="{5977CA90-C28E-DA61-A169-F1C2E59664EC}"/>
              </a:ext>
            </a:extLst>
          </p:cNvPr>
          <p:cNvSpPr txBox="1"/>
          <p:nvPr/>
        </p:nvSpPr>
        <p:spPr>
          <a:xfrm>
            <a:off x="0" y="2862204"/>
            <a:ext cx="4586990" cy="2031325"/>
          </a:xfrm>
          <a:prstGeom prst="rect">
            <a:avLst/>
          </a:prstGeom>
          <a:noFill/>
        </p:spPr>
        <p:txBody>
          <a:bodyPr wrap="square" rtlCol="0">
            <a:spAutoFit/>
          </a:bodyPr>
          <a:lstStyle/>
          <a:p>
            <a:r>
              <a:rPr lang="en-GB" b="1" u="sng" dirty="0"/>
              <a:t>Observation</a:t>
            </a:r>
            <a:r>
              <a:rPr lang="en-GB" dirty="0"/>
              <a:t>:</a:t>
            </a:r>
          </a:p>
          <a:p>
            <a:pPr marL="285750" indent="-285750">
              <a:buFont typeface="Arial" panose="020B0604020202020204" pitchFamily="34" charset="0"/>
              <a:buChar char="•"/>
            </a:pPr>
            <a:r>
              <a:rPr lang="en-GB" dirty="0"/>
              <a:t>The dataset indicate that balance, campaign, </a:t>
            </a:r>
            <a:r>
              <a:rPr lang="en-GB" dirty="0" err="1"/>
              <a:t>pdays</a:t>
            </a:r>
            <a:r>
              <a:rPr lang="en-GB" dirty="0"/>
              <a:t>, and previous are highly skewed towards the left hand and show  number of outliers</a:t>
            </a:r>
          </a:p>
          <a:p>
            <a:pPr marL="285750" indent="-285750">
              <a:buFont typeface="Arial" panose="020B0604020202020204" pitchFamily="34" charset="0"/>
              <a:buChar char="•"/>
            </a:pPr>
            <a:r>
              <a:rPr lang="en-GB" dirty="0"/>
              <a:t>Age and days are normally distributed</a:t>
            </a:r>
          </a:p>
          <a:p>
            <a:endParaRPr lang="en-GB" dirty="0"/>
          </a:p>
        </p:txBody>
      </p:sp>
    </p:spTree>
    <p:extLst>
      <p:ext uri="{BB962C8B-B14F-4D97-AF65-F5344CB8AC3E}">
        <p14:creationId xmlns:p14="http://schemas.microsoft.com/office/powerpoint/2010/main" val="383974969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Google Shape;338;p6">
            <a:extLst>
              <a:ext uri="{FF2B5EF4-FFF2-40B4-BE49-F238E27FC236}">
                <a16:creationId xmlns:a16="http://schemas.microsoft.com/office/drawing/2014/main" id="{DB40A696-C2C0-5EF5-42BB-B70261795220}"/>
              </a:ext>
            </a:extLst>
          </p:cNvPr>
          <p:cNvSpPr txBox="1">
            <a:spLocks/>
          </p:cNvSpPr>
          <p:nvPr/>
        </p:nvSpPr>
        <p:spPr>
          <a:xfrm>
            <a:off x="1" y="30233"/>
            <a:ext cx="5111645" cy="2068643"/>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a:solidFill>
                  <a:schemeClr val="bg1"/>
                </a:solidFill>
              </a:rPr>
              <a:t>EXPLORATORY DATA ANALYSIS</a:t>
            </a:r>
            <a:endParaRPr lang="en-GB" sz="3200" dirty="0">
              <a:solidFill>
                <a:schemeClr val="bg1"/>
              </a:solidFill>
            </a:endParaRPr>
          </a:p>
        </p:txBody>
      </p:sp>
      <p:sp>
        <p:nvSpPr>
          <p:cNvPr id="9" name="TextBox 8">
            <a:extLst>
              <a:ext uri="{FF2B5EF4-FFF2-40B4-BE49-F238E27FC236}">
                <a16:creationId xmlns:a16="http://schemas.microsoft.com/office/drawing/2014/main" id="{5977CA90-C28E-DA61-A169-F1C2E59664EC}"/>
              </a:ext>
            </a:extLst>
          </p:cNvPr>
          <p:cNvSpPr txBox="1"/>
          <p:nvPr/>
        </p:nvSpPr>
        <p:spPr>
          <a:xfrm>
            <a:off x="0" y="2862204"/>
            <a:ext cx="4586990" cy="923330"/>
          </a:xfrm>
          <a:prstGeom prst="rect">
            <a:avLst/>
          </a:prstGeom>
          <a:noFill/>
        </p:spPr>
        <p:txBody>
          <a:bodyPr wrap="square" rtlCol="0">
            <a:spAutoFit/>
          </a:bodyPr>
          <a:lstStyle/>
          <a:p>
            <a:r>
              <a:rPr lang="en-GB" b="1" u="sng" dirty="0"/>
              <a:t>Observation</a:t>
            </a:r>
            <a:r>
              <a:rPr lang="en-GB" dirty="0"/>
              <a:t>:</a:t>
            </a:r>
          </a:p>
          <a:p>
            <a:pPr marL="285750" indent="-285750">
              <a:buFont typeface="Arial" panose="020B0604020202020204" pitchFamily="34" charset="0"/>
              <a:buChar char="•"/>
            </a:pPr>
            <a:r>
              <a:rPr lang="en-GB" dirty="0"/>
              <a:t>Previous, campaign, age, duration, </a:t>
            </a:r>
            <a:r>
              <a:rPr lang="en-GB" dirty="0" err="1"/>
              <a:t>pdays</a:t>
            </a:r>
            <a:r>
              <a:rPr lang="en-GB" dirty="0"/>
              <a:t>, and balance shows an outlier in the dataset</a:t>
            </a:r>
          </a:p>
        </p:txBody>
      </p:sp>
      <p:pic>
        <p:nvPicPr>
          <p:cNvPr id="5" name="Picture 4">
            <a:extLst>
              <a:ext uri="{FF2B5EF4-FFF2-40B4-BE49-F238E27FC236}">
                <a16:creationId xmlns:a16="http://schemas.microsoft.com/office/drawing/2014/main" id="{F86EDDEB-9A4B-522E-4A63-F72DE5F09064}"/>
              </a:ext>
            </a:extLst>
          </p:cNvPr>
          <p:cNvPicPr>
            <a:picLocks noChangeAspect="1"/>
          </p:cNvPicPr>
          <p:nvPr/>
        </p:nvPicPr>
        <p:blipFill>
          <a:blip r:embed="rId2"/>
          <a:stretch>
            <a:fillRect/>
          </a:stretch>
        </p:blipFill>
        <p:spPr>
          <a:xfrm>
            <a:off x="5172499" y="833284"/>
            <a:ext cx="6990004" cy="5191432"/>
          </a:xfrm>
          <a:prstGeom prst="rect">
            <a:avLst/>
          </a:prstGeom>
        </p:spPr>
      </p:pic>
    </p:spTree>
    <p:extLst>
      <p:ext uri="{BB962C8B-B14F-4D97-AF65-F5344CB8AC3E}">
        <p14:creationId xmlns:p14="http://schemas.microsoft.com/office/powerpoint/2010/main" val="183192262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p:cNvSpPr/>
          <p:nvPr/>
        </p:nvSpPr>
        <p:spPr>
          <a:xfrm>
            <a:off x="2341244" y="4438702"/>
            <a:ext cx="552138" cy="7851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Google Shape;338;p6">
            <a:extLst>
              <a:ext uri="{FF2B5EF4-FFF2-40B4-BE49-F238E27FC236}">
                <a16:creationId xmlns:a16="http://schemas.microsoft.com/office/drawing/2014/main" id="{DB40A696-C2C0-5EF5-42BB-B70261795220}"/>
              </a:ext>
            </a:extLst>
          </p:cNvPr>
          <p:cNvSpPr txBox="1">
            <a:spLocks/>
          </p:cNvSpPr>
          <p:nvPr/>
        </p:nvSpPr>
        <p:spPr>
          <a:xfrm>
            <a:off x="0" y="0"/>
            <a:ext cx="3402767" cy="2308486"/>
          </a:xfrm>
          <a:prstGeom prst="rect">
            <a:avLst/>
          </a:prstGeom>
          <a:solidFill>
            <a:schemeClr val="tx1"/>
          </a:solidFill>
          <a:ln>
            <a:noFill/>
          </a:ln>
        </p:spPr>
        <p:txBody>
          <a:bodyPr spcFirstLastPara="1" vert="horz" wrap="square" lIns="121900" tIns="121900" rIns="121900" bIns="121900" rtlCol="0" anchor="t" anchorCtr="0">
            <a:noAutofit/>
          </a:bodyPr>
          <a:lstStyle>
            <a:lvl1pPr algn="l" defTabSz="914400" rtl="0" eaLnBrk="1" latinLnBrk="0" hangingPunct="1">
              <a:lnSpc>
                <a:spcPct val="74000"/>
              </a:lnSpc>
              <a:spcBef>
                <a:spcPct val="0"/>
              </a:spcBef>
              <a:buNone/>
              <a:defRPr sz="5300" b="1" i="0" kern="1200">
                <a:solidFill>
                  <a:schemeClr val="bg2"/>
                </a:solidFill>
                <a:latin typeface="Zuume" panose="00000500000000000000" pitchFamily="2" charset="77"/>
                <a:ea typeface="+mj-ea"/>
                <a:cs typeface="+mj-cs"/>
              </a:defRPr>
            </a:lvl1pPr>
          </a:lstStyle>
          <a:p>
            <a:pPr>
              <a:lnSpc>
                <a:spcPct val="100000"/>
              </a:lnSpc>
              <a:spcBef>
                <a:spcPts val="0"/>
              </a:spcBef>
              <a:buSzPts val="2400"/>
            </a:pPr>
            <a:r>
              <a:rPr lang="en-GB" dirty="0">
                <a:solidFill>
                  <a:schemeClr val="bg1"/>
                </a:solidFill>
              </a:rPr>
              <a:t>EXPLORATORY DATA ANALYSIS</a:t>
            </a:r>
            <a:endParaRPr lang="en-GB" sz="3200" dirty="0">
              <a:solidFill>
                <a:schemeClr val="bg1"/>
              </a:solidFill>
            </a:endParaRPr>
          </a:p>
        </p:txBody>
      </p:sp>
      <p:sp>
        <p:nvSpPr>
          <p:cNvPr id="6" name="TextBox 5">
            <a:extLst>
              <a:ext uri="{FF2B5EF4-FFF2-40B4-BE49-F238E27FC236}">
                <a16:creationId xmlns:a16="http://schemas.microsoft.com/office/drawing/2014/main" id="{D8B99FF1-D138-180E-DB39-C60699F63247}"/>
              </a:ext>
            </a:extLst>
          </p:cNvPr>
          <p:cNvSpPr txBox="1"/>
          <p:nvPr/>
        </p:nvSpPr>
        <p:spPr>
          <a:xfrm>
            <a:off x="-4135" y="3842107"/>
            <a:ext cx="3220194" cy="1477328"/>
          </a:xfrm>
          <a:prstGeom prst="rect">
            <a:avLst/>
          </a:prstGeom>
          <a:noFill/>
        </p:spPr>
        <p:txBody>
          <a:bodyPr wrap="square">
            <a:spAutoFit/>
          </a:bodyPr>
          <a:lstStyle/>
          <a:p>
            <a:r>
              <a:rPr lang="en-GB" b="1" u="sng" dirty="0"/>
              <a:t>Observation</a:t>
            </a:r>
            <a:r>
              <a:rPr lang="en-GB" dirty="0"/>
              <a:t>:</a:t>
            </a:r>
          </a:p>
          <a:p>
            <a:pPr marL="285750" indent="-285750">
              <a:buFont typeface="Arial" panose="020B0604020202020204" pitchFamily="34" charset="0"/>
              <a:buChar char="•"/>
            </a:pPr>
            <a:r>
              <a:rPr lang="en-GB" dirty="0"/>
              <a:t>Long days engagement and communication shows that customers indicate interest on deposit.</a:t>
            </a:r>
            <a:endParaRPr lang="en-NG" dirty="0"/>
          </a:p>
        </p:txBody>
      </p:sp>
      <p:pic>
        <p:nvPicPr>
          <p:cNvPr id="8" name="Picture 7">
            <a:extLst>
              <a:ext uri="{FF2B5EF4-FFF2-40B4-BE49-F238E27FC236}">
                <a16:creationId xmlns:a16="http://schemas.microsoft.com/office/drawing/2014/main" id="{081A9A89-6B5F-E731-64D4-223804E8544C}"/>
              </a:ext>
            </a:extLst>
          </p:cNvPr>
          <p:cNvPicPr>
            <a:picLocks noChangeAspect="1"/>
          </p:cNvPicPr>
          <p:nvPr/>
        </p:nvPicPr>
        <p:blipFill>
          <a:blip r:embed="rId2"/>
          <a:stretch>
            <a:fillRect/>
          </a:stretch>
        </p:blipFill>
        <p:spPr>
          <a:xfrm>
            <a:off x="3538736" y="620895"/>
            <a:ext cx="8488372" cy="6072770"/>
          </a:xfrm>
          <a:prstGeom prst="rect">
            <a:avLst/>
          </a:prstGeom>
        </p:spPr>
      </p:pic>
      <p:sp>
        <p:nvSpPr>
          <p:cNvPr id="12" name="TextBox 11">
            <a:extLst>
              <a:ext uri="{FF2B5EF4-FFF2-40B4-BE49-F238E27FC236}">
                <a16:creationId xmlns:a16="http://schemas.microsoft.com/office/drawing/2014/main" id="{7C9B82D4-38A9-6A36-614E-B8ABFCF8FBEF}"/>
              </a:ext>
            </a:extLst>
          </p:cNvPr>
          <p:cNvSpPr txBox="1"/>
          <p:nvPr/>
        </p:nvSpPr>
        <p:spPr>
          <a:xfrm>
            <a:off x="0" y="3010949"/>
            <a:ext cx="3703628" cy="646331"/>
          </a:xfrm>
          <a:prstGeom prst="rect">
            <a:avLst/>
          </a:prstGeom>
          <a:noFill/>
        </p:spPr>
        <p:txBody>
          <a:bodyPr wrap="square">
            <a:spAutoFit/>
          </a:bodyPr>
          <a:lstStyle/>
          <a:p>
            <a:r>
              <a:rPr lang="en-GB" b="1" dirty="0"/>
              <a:t>Relationship between continuous numerical features and label</a:t>
            </a:r>
            <a:endParaRPr lang="en-NG" b="1" dirty="0"/>
          </a:p>
        </p:txBody>
      </p:sp>
      <p:sp>
        <p:nvSpPr>
          <p:cNvPr id="14" name="TextBox 13">
            <a:extLst>
              <a:ext uri="{FF2B5EF4-FFF2-40B4-BE49-F238E27FC236}">
                <a16:creationId xmlns:a16="http://schemas.microsoft.com/office/drawing/2014/main" id="{D2989B95-A7D6-62D4-999C-17E853E64CA5}"/>
              </a:ext>
            </a:extLst>
          </p:cNvPr>
          <p:cNvSpPr txBox="1"/>
          <p:nvPr/>
        </p:nvSpPr>
        <p:spPr>
          <a:xfrm>
            <a:off x="0" y="2475051"/>
            <a:ext cx="3402767" cy="369332"/>
          </a:xfrm>
          <a:prstGeom prst="rect">
            <a:avLst/>
          </a:prstGeom>
          <a:noFill/>
        </p:spPr>
        <p:txBody>
          <a:bodyPr wrap="square">
            <a:spAutoFit/>
          </a:bodyPr>
          <a:lstStyle/>
          <a:p>
            <a:r>
              <a:rPr lang="en-GB" b="1" dirty="0"/>
              <a:t>Multivariate Analysis</a:t>
            </a:r>
            <a:r>
              <a:rPr lang="en-GB" dirty="0"/>
              <a:t>:</a:t>
            </a:r>
            <a:endParaRPr lang="en-NG" dirty="0"/>
          </a:p>
        </p:txBody>
      </p:sp>
    </p:spTree>
    <p:extLst>
      <p:ext uri="{BB962C8B-B14F-4D97-AF65-F5344CB8AC3E}">
        <p14:creationId xmlns:p14="http://schemas.microsoft.com/office/powerpoint/2010/main" val="3491999430"/>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Custom 2">
      <a:dk1>
        <a:srgbClr val="000000"/>
      </a:dk1>
      <a:lt1>
        <a:srgbClr val="FFFFFF"/>
      </a:lt1>
      <a:dk2>
        <a:srgbClr val="FEEE01"/>
      </a:dk2>
      <a:lt2>
        <a:srgbClr val="2E3235"/>
      </a:lt2>
      <a:accent1>
        <a:srgbClr val="FEEE01"/>
      </a:accent1>
      <a:accent2>
        <a:srgbClr val="FD6912"/>
      </a:accent2>
      <a:accent3>
        <a:srgbClr val="FE2C61"/>
      </a:accent3>
      <a:accent4>
        <a:srgbClr val="8D217F"/>
      </a:accent4>
      <a:accent5>
        <a:srgbClr val="D9DBD9"/>
      </a:accent5>
      <a:accent6>
        <a:srgbClr val="2E3235"/>
      </a:accent6>
      <a:hlink>
        <a:srgbClr val="2E3235"/>
      </a:hlink>
      <a:folHlink>
        <a:srgbClr val="FEEE01"/>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855</TotalTime>
  <Words>1057</Words>
  <Application>Microsoft Office PowerPoint</Application>
  <PresentationFormat>Widescreen</PresentationFormat>
  <Paragraphs>114</Paragraphs>
  <Slides>18</Slides>
  <Notes>4</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7" baseType="lpstr">
      <vt:lpstr>Arial</vt:lpstr>
      <vt:lpstr>Calibri</vt:lpstr>
      <vt:lpstr>Zuume</vt:lpstr>
      <vt:lpstr>DINPro-CondMedium</vt:lpstr>
      <vt:lpstr>DINPro-CondBold</vt:lpstr>
      <vt:lpstr>Helvetica Neue</vt:lpstr>
      <vt:lpstr>Zuume Medium</vt:lpstr>
      <vt:lpstr>Office Theme</vt:lpstr>
      <vt:lpstr>think-cell Slide</vt:lpstr>
      <vt:lpstr>PowerPoint Presentation</vt:lpstr>
      <vt:lpstr>Introduction:</vt:lpstr>
      <vt:lpstr>The Task</vt:lpstr>
      <vt:lpstr>PowerPoint Presentation</vt:lpstr>
      <vt:lpstr>EXPLORATORY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Cont.….</vt:lpstr>
      <vt:lpstr>Cont.….</vt:lpstr>
      <vt:lpstr>PowerPoint Presentation</vt:lpstr>
    </vt:vector>
  </TitlesOfParts>
  <Company>Marike Designs (PTY)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Marike Herzberg</dc:creator>
  <cp:lastModifiedBy>Kingsley Jackson</cp:lastModifiedBy>
  <cp:revision>581</cp:revision>
  <dcterms:created xsi:type="dcterms:W3CDTF">2021-09-06T09:17:00Z</dcterms:created>
  <dcterms:modified xsi:type="dcterms:W3CDTF">2023-06-04T22:17:49Z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318D96AE38494190B38376C9638DFC31</vt:lpwstr>
  </property>
  <property fmtid="{D5CDD505-2E9C-101B-9397-08002B2CF9AE}" pid="3" name="KSOProductBuildVer">
    <vt:lpwstr>1033-11.2.0.11440</vt:lpwstr>
  </property>
</Properties>
</file>

<file path=docProps/thumbnail.jpeg>
</file>